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13"/>
  </p:notesMasterIdLst>
  <p:handoutMasterIdLst>
    <p:handoutMasterId r:id="rId14"/>
  </p:handoutMasterIdLst>
  <p:sldIdLst>
    <p:sldId id="425" r:id="rId3"/>
    <p:sldId id="491" r:id="rId4"/>
    <p:sldId id="494" r:id="rId5"/>
    <p:sldId id="500" r:id="rId6"/>
    <p:sldId id="502" r:id="rId7"/>
    <p:sldId id="503" r:id="rId8"/>
    <p:sldId id="508" r:id="rId9"/>
    <p:sldId id="505" r:id="rId10"/>
    <p:sldId id="506" r:id="rId11"/>
    <p:sldId id="501" r:id="rId12"/>
  </p:sldIdLst>
  <p:sldSz cx="9144000" cy="6858000" type="screen4x3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">
          <p15:clr>
            <a:srgbClr val="A4A3A4"/>
          </p15:clr>
        </p15:guide>
        <p15:guide id="2" pos="2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3399FF"/>
    <a:srgbClr val="003399"/>
    <a:srgbClr val="3B26DA"/>
    <a:srgbClr val="0000FF"/>
    <a:srgbClr val="1A8002"/>
    <a:srgbClr val="B6201C"/>
    <a:srgbClr val="047A64"/>
    <a:srgbClr val="E22C1E"/>
    <a:srgbClr val="DBD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2086" autoAdjust="0"/>
  </p:normalViewPr>
  <p:slideViewPr>
    <p:cSldViewPr snapToGrid="0">
      <p:cViewPr varScale="1">
        <p:scale>
          <a:sx n="113" d="100"/>
          <a:sy n="113" d="100"/>
        </p:scale>
        <p:origin x="-1500" y="-108"/>
      </p:cViewPr>
      <p:guideLst>
        <p:guide orient="horz" pos="432"/>
        <p:guide pos="2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9156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464266581786887E-2"/>
          <c:y val="0.21514560354712711"/>
          <c:w val="0.92831594135403883"/>
          <c:h val="0.701211637738325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Областной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8481009109811484E-2"/>
                  <c:y val="-0.319266078109230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822782838784447E-3"/>
                  <c:y val="-0.371559659868500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9113914193920786E-3"/>
                  <c:y val="-0.162385332831418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4936697032704364E-3"/>
                  <c:y val="-0.154128451501007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1645565677568314E-3"/>
                  <c:y val="-0.275229377680371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3291131355136627E-3"/>
                  <c:y val="-0.173394507938633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1645565677568314E-3"/>
                  <c:y val="-0.132110101286578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822782838784157E-2"/>
                  <c:y val="-0.159633039054615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0000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2013 год </c:v>
                </c:pt>
                <c:pt idx="1">
                  <c:v>2014 год </c:v>
                </c:pt>
                <c:pt idx="2">
                  <c:v>2015 год </c:v>
                </c:pt>
                <c:pt idx="3">
                  <c:v>2016 год </c:v>
                </c:pt>
                <c:pt idx="4">
                  <c:v>2017 год </c:v>
                </c:pt>
                <c:pt idx="5">
                  <c:v>2018 год </c:v>
                </c:pt>
                <c:pt idx="6">
                  <c:v>2019 год </c:v>
                </c:pt>
                <c:pt idx="7">
                  <c:v>2020 год </c:v>
                </c:pt>
              </c:strCache>
            </c:strRef>
          </c:cat>
          <c:val>
            <c:numRef>
              <c:f>Лист1!$B$2:$B$9</c:f>
              <c:numCache>
                <c:formatCode>0.00</c:formatCode>
                <c:ptCount val="8"/>
                <c:pt idx="0">
                  <c:v>81.7</c:v>
                </c:pt>
                <c:pt idx="1">
                  <c:v>135.1</c:v>
                </c:pt>
                <c:pt idx="2">
                  <c:v>26.7</c:v>
                </c:pt>
                <c:pt idx="3">
                  <c:v>26.5</c:v>
                </c:pt>
                <c:pt idx="4">
                  <c:v>80.8</c:v>
                </c:pt>
                <c:pt idx="5">
                  <c:v>38.6</c:v>
                </c:pt>
                <c:pt idx="6">
                  <c:v>39</c:v>
                </c:pt>
                <c:pt idx="7">
                  <c:v>37.200000000000003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Федеральный бюджет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1.5822782838784157E-3"/>
                  <c:y val="-0.148623863947400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1A800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2013 год </c:v>
                </c:pt>
                <c:pt idx="1">
                  <c:v>2014 год </c:v>
                </c:pt>
                <c:pt idx="2">
                  <c:v>2015 год </c:v>
                </c:pt>
                <c:pt idx="3">
                  <c:v>2016 год </c:v>
                </c:pt>
                <c:pt idx="4">
                  <c:v>2017 год </c:v>
                </c:pt>
                <c:pt idx="5">
                  <c:v>2018 год </c:v>
                </c:pt>
                <c:pt idx="6">
                  <c:v>2019 год </c:v>
                </c:pt>
                <c:pt idx="7">
                  <c:v>2020 год </c:v>
                </c:pt>
              </c:strCache>
            </c:strRef>
          </c:cat>
          <c:val>
            <c:numRef>
              <c:f>Лист1!$C$2:$C$9</c:f>
              <c:numCache>
                <c:formatCode>0.00</c:formatCode>
                <c:ptCount val="8"/>
                <c:pt idx="6">
                  <c:v>0.08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0"/>
                  <c:y val="-0.101834869741737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2013 год </c:v>
                </c:pt>
                <c:pt idx="1">
                  <c:v>2014 год </c:v>
                </c:pt>
                <c:pt idx="2">
                  <c:v>2015 год </c:v>
                </c:pt>
                <c:pt idx="3">
                  <c:v>2016 год </c:v>
                </c:pt>
                <c:pt idx="4">
                  <c:v>2017 год </c:v>
                </c:pt>
                <c:pt idx="5">
                  <c:v>2018 год </c:v>
                </c:pt>
                <c:pt idx="6">
                  <c:v>2019 год </c:v>
                </c:pt>
                <c:pt idx="7">
                  <c:v>2020 год </c:v>
                </c:pt>
              </c:strCache>
            </c:strRef>
          </c:cat>
          <c:val>
            <c:numRef>
              <c:f>Лист1!$D$2:$D$9</c:f>
              <c:numCache>
                <c:formatCode>0.00</c:formatCode>
                <c:ptCount val="8"/>
                <c:pt idx="6">
                  <c:v>0.18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19736192"/>
        <c:axId val="119737728"/>
        <c:axId val="0"/>
      </c:bar3DChart>
      <c:catAx>
        <c:axId val="1197361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9737728"/>
        <c:crosses val="autoZero"/>
        <c:auto val="1"/>
        <c:lblAlgn val="ctr"/>
        <c:lblOffset val="100"/>
        <c:noMultiLvlLbl val="0"/>
      </c:catAx>
      <c:valAx>
        <c:axId val="119737728"/>
        <c:scaling>
          <c:orientation val="minMax"/>
        </c:scaling>
        <c:delete val="1"/>
        <c:axPos val="l"/>
        <c:numFmt formatCode="#,##0.0" sourceLinked="0"/>
        <c:majorTickMark val="none"/>
        <c:minorTickMark val="none"/>
        <c:tickLblPos val="nextTo"/>
        <c:crossAx val="1197361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7638867480304166"/>
          <c:y val="0.38525551895254806"/>
          <c:w val="0.28401023073728809"/>
          <c:h val="0.143809516998448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606257114748923"/>
          <c:y val="5.45856594637633E-2"/>
          <c:w val="0.59393742885251077"/>
          <c:h val="0.8753014711328370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 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</c:spPr>
          </c:dPt>
          <c:dPt>
            <c:idx val="3"/>
            <c:bubble3D val="0"/>
            <c:spPr>
              <a:solidFill>
                <a:srgbClr val="66FFFF"/>
              </a:solidFill>
            </c:spPr>
          </c:dPt>
          <c:dPt>
            <c:idx val="4"/>
            <c:bubble3D val="0"/>
            <c:spPr>
              <a:solidFill>
                <a:srgbClr val="0099CC"/>
              </a:solidFill>
            </c:spPr>
          </c:dPt>
          <c:dPt>
            <c:idx val="5"/>
            <c:bubble3D val="0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дивиденды (11,8)</c:v>
                </c:pt>
                <c:pt idx="1">
                  <c:v>аренда земли (10,3)</c:v>
                </c:pt>
                <c:pt idx="2">
                  <c:v>аренда имущества казны (8,4)</c:v>
                </c:pt>
                <c:pt idx="3">
                  <c:v>аренда имущества казенных учреждений (9,6)</c:v>
                </c:pt>
                <c:pt idx="4">
                  <c:v>часть (181,2)
чистой прибыли</c:v>
                </c:pt>
                <c:pt idx="5">
                  <c:v>продажа 
имущества казны (21,7)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11.8</c:v>
                </c:pt>
                <c:pt idx="1">
                  <c:v>10.3</c:v>
                </c:pt>
                <c:pt idx="2">
                  <c:v>8.4</c:v>
                </c:pt>
                <c:pt idx="3">
                  <c:v>9.6</c:v>
                </c:pt>
                <c:pt idx="4">
                  <c:v>181.2</c:v>
                </c:pt>
                <c:pt idx="5">
                  <c:v>21.7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9.5263225462257593E-3"/>
          <c:y val="0.1159679017146243"/>
          <c:w val="0.35111899805013613"/>
          <c:h val="0.75022775247194762"/>
        </c:manualLayout>
      </c:layout>
      <c:overlay val="0"/>
      <c:txPr>
        <a:bodyPr/>
        <a:lstStyle/>
        <a:p>
          <a:pPr>
            <a:defRPr sz="1100" b="1">
              <a:solidFill>
                <a:srgbClr val="002060"/>
              </a:solidFill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761962639651774"/>
          <c:y val="0.18116543517022698"/>
          <c:w val="0.57238037360348226"/>
          <c:h val="0.6174302582044618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Текущая деятельность Министерства (20,9)</c:v>
                </c:pt>
                <c:pt idx="1">
                  <c:v> Техническая инвентаризация, оценка, описание границ (1,6)</c:v>
                </c:pt>
                <c:pt idx="2">
                  <c:v>КОГКУ "ЦЗИО"(6,7)</c:v>
                </c:pt>
                <c:pt idx="3">
                  <c:v>КОГБУ "Вятка-Кадастр" (7,6)</c:v>
                </c:pt>
                <c:pt idx="4">
                  <c:v>Субсидия "Облкоммунсервис" (44,0)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20.9</c:v>
                </c:pt>
                <c:pt idx="1">
                  <c:v>1.6</c:v>
                </c:pt>
                <c:pt idx="2">
                  <c:v>6.7</c:v>
                </c:pt>
                <c:pt idx="3">
                  <c:v>7.6</c:v>
                </c:pt>
                <c:pt idx="4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l"/>
      <c:layout>
        <c:manualLayout>
          <c:xMode val="edge"/>
          <c:yMode val="edge"/>
          <c:x val="2.6484855013214542E-2"/>
          <c:y val="0.13061026006217888"/>
          <c:w val="0.38293063467129879"/>
          <c:h val="0.81973587634160872"/>
        </c:manualLayout>
      </c:layout>
      <c:overlay val="0"/>
      <c:txPr>
        <a:bodyPr/>
        <a:lstStyle/>
        <a:p>
          <a:pPr>
            <a:defRPr sz="1100" b="1">
              <a:solidFill>
                <a:srgbClr val="003399"/>
              </a:solidFill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rgbClr val="00FFFF"/>
            </a:gs>
            <a:gs pos="10000">
              <a:srgbClr val="99FF33">
                <a:tint val="44500"/>
                <a:satMod val="160000"/>
              </a:srgbClr>
            </a:gs>
            <a:gs pos="100000">
              <a:srgbClr val="99FF33">
                <a:tint val="23500"/>
                <a:satMod val="160000"/>
              </a:srgbClr>
            </a:gs>
          </a:gsLst>
          <a:lin ang="16200000" scaled="1"/>
        </a:gradFill>
      </c:spPr>
    </c:sideWall>
    <c:backWall>
      <c:thickness val="0"/>
      <c:spPr>
        <a:gradFill>
          <a:gsLst>
            <a:gs pos="0">
              <a:srgbClr val="00FFFF"/>
            </a:gs>
            <a:gs pos="10000">
              <a:srgbClr val="99FF33">
                <a:tint val="44500"/>
                <a:satMod val="160000"/>
              </a:srgbClr>
            </a:gs>
            <a:gs pos="100000">
              <a:srgbClr val="99FF33">
                <a:tint val="23500"/>
                <a:satMod val="160000"/>
              </a:srgbClr>
            </a:gs>
          </a:gsLst>
          <a:lin ang="16200000" scaled="1"/>
        </a:gradFill>
      </c:spPr>
    </c:backWall>
    <c:plotArea>
      <c:layout>
        <c:manualLayout>
          <c:layoutTarget val="inner"/>
          <c:xMode val="edge"/>
          <c:yMode val="edge"/>
          <c:x val="1.5902149305814836E-2"/>
          <c:y val="0.10880778871792024"/>
          <c:w val="0.9681957013883703"/>
          <c:h val="0.666238907482501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План, млн.рублей</c:v>
                </c:pt>
              </c:strCache>
            </c:strRef>
          </c:tx>
          <c:spPr>
            <a:solidFill>
              <a:srgbClr val="FF0066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Проведение учета государственного имущества</c:v>
                </c:pt>
                <c:pt idx="1">
                  <c:v>Техническое сопровожденеие государственных функций и полномочий</c:v>
                </c:pt>
                <c:pt idx="2">
                  <c:v>Обеспечение реализации ГП</c:v>
                </c:pt>
                <c:pt idx="3">
                  <c:v>Прирост уставного фонда КОГУП "Облкоммунсервис"</c:v>
                </c:pt>
                <c:pt idx="4">
                  <c:v>Определение границ МО</c:v>
                </c:pt>
                <c:pt idx="5">
                  <c:v>Государственная кадастровая оценка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6.3</c:v>
                </c:pt>
                <c:pt idx="1">
                  <c:v>7.1</c:v>
                </c:pt>
                <c:pt idx="2">
                  <c:v>19.899999999999999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Факт, млн.рублей</c:v>
                </c:pt>
              </c:strCache>
            </c:strRef>
          </c:tx>
          <c:spPr>
            <a:solidFill>
              <a:srgbClr val="6699FF"/>
            </a:solidFill>
          </c:spPr>
          <c:invertIfNegative val="0"/>
          <c:dLbls>
            <c:dLbl>
              <c:idx val="0"/>
              <c:layout>
                <c:manualLayout>
                  <c:x val="2.6881234507641228E-2"/>
                  <c:y val="-1.336131002279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655863062262352E-2"/>
                  <c:y val="-4.5222895461757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88912543250956E-2"/>
                  <c:y val="-6.78343431926367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12238780275665E-2"/>
                  <c:y val="-1.3566868638527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9445627162546915E-3"/>
                  <c:y val="-6.78343431926375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300212889258434E-2"/>
                  <c:y val="-4.52228954617586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711300346007601E-2"/>
                  <c:y val="-2.2611447730878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47803797576045E-2"/>
                  <c:y val="-2.2611447730878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0000CC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Проведение учета государственного имущества</c:v>
                </c:pt>
                <c:pt idx="1">
                  <c:v>Техническое сопровожденеие государственных функций и полномочий</c:v>
                </c:pt>
                <c:pt idx="2">
                  <c:v>Обеспечение реализации ГП</c:v>
                </c:pt>
                <c:pt idx="3">
                  <c:v>Прирост уставного фонда КОГУП "Облкоммунсервис"</c:v>
                </c:pt>
                <c:pt idx="4">
                  <c:v>Определение границ МО</c:v>
                </c:pt>
                <c:pt idx="5">
                  <c:v>Государственная кадастровая оценка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1.7</c:v>
                </c:pt>
                <c:pt idx="1">
                  <c:v>6.8</c:v>
                </c:pt>
                <c:pt idx="2">
                  <c:v>21.1</c:v>
                </c:pt>
                <c:pt idx="3">
                  <c:v>44</c:v>
                </c:pt>
                <c:pt idx="4">
                  <c:v>0.6</c:v>
                </c:pt>
                <c:pt idx="5">
                  <c:v>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8024320"/>
        <c:axId val="38025856"/>
        <c:axId val="0"/>
      </c:bar3DChart>
      <c:catAx>
        <c:axId val="380243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900" b="1">
                <a:solidFill>
                  <a:srgbClr val="008000"/>
                </a:solidFill>
                <a:latin typeface="+mj-lt"/>
              </a:defRPr>
            </a:pPr>
            <a:endParaRPr lang="ru-RU"/>
          </a:p>
        </c:txPr>
        <c:crossAx val="38025856"/>
        <c:crosses val="autoZero"/>
        <c:auto val="1"/>
        <c:lblAlgn val="ctr"/>
        <c:lblOffset val="100"/>
        <c:noMultiLvlLbl val="0"/>
      </c:catAx>
      <c:valAx>
        <c:axId val="3802585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0"/>
        <c:majorTickMark val="none"/>
        <c:minorTickMark val="none"/>
        <c:tickLblPos val="nextTo"/>
        <c:crossAx val="38024320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200" b="1">
                <a:solidFill>
                  <a:srgbClr val="0000CC"/>
                </a:solidFill>
                <a:latin typeface="+mj-lt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rgbClr val="0000CC"/>
                </a:solidFill>
                <a:latin typeface="+mj-lt"/>
              </a:defRPr>
            </a:pPr>
            <a:endParaRPr lang="ru-RU"/>
          </a:p>
        </c:txPr>
      </c:legendEntry>
      <c:layout>
        <c:manualLayout>
          <c:xMode val="edge"/>
          <c:yMode val="edge"/>
          <c:x val="0.7522596532989958"/>
          <c:y val="0.35810886464003994"/>
          <c:w val="0.20836277754202173"/>
          <c:h val="0.14180453013638214"/>
        </c:manualLayout>
      </c:layout>
      <c:overlay val="0"/>
      <c:txPr>
        <a:bodyPr/>
        <a:lstStyle/>
        <a:p>
          <a:pPr>
            <a:defRPr sz="1200" b="1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1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823900035302661"/>
          <c:y val="0.13448019814896844"/>
          <c:w val="0.70936903664480511"/>
          <c:h val="0.503775150402839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объектов</c:v>
                </c:pt>
              </c:strCache>
            </c:strRef>
          </c:tx>
          <c:spPr>
            <a:solidFill>
              <a:srgbClr val="FF0066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Включено объектов</c:v>
                </c:pt>
                <c:pt idx="1">
                  <c:v>Объявлены торги</c:v>
                </c:pt>
                <c:pt idx="2">
                  <c:v>Состоявшиеся торги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</c:v>
                </c:pt>
                <c:pt idx="1">
                  <c:v>36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8183680"/>
        <c:axId val="38185216"/>
        <c:axId val="0"/>
      </c:bar3DChart>
      <c:catAx>
        <c:axId val="38183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38185216"/>
        <c:crosses val="autoZero"/>
        <c:auto val="1"/>
        <c:lblAlgn val="ctr"/>
        <c:lblOffset val="100"/>
        <c:noMultiLvlLbl val="0"/>
      </c:catAx>
      <c:valAx>
        <c:axId val="381852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8183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620460325367858"/>
          <c:y val="6.9583009295263551E-2"/>
          <c:w val="0.2856515418009537"/>
          <c:h val="0.2304600414768729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149945699853497E-3"/>
          <c:y val="0.1391748089711565"/>
          <c:w val="0.58817140472764007"/>
          <c:h val="0.860825191028843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9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2.9603966422799104E-2"/>
                  <c:y val="-0.304580227649681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802467684469168E-2"/>
                  <c:y val="2.619656717317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0733322511951831E-2"/>
                  <c:y val="-2.2643865981797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аукцион</c:v>
                </c:pt>
                <c:pt idx="1">
                  <c:v>публичное предложение</c:v>
                </c:pt>
                <c:pt idx="2">
                  <c:v>конкурс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20.399999999999999</c:v>
                </c:pt>
                <c:pt idx="1">
                  <c:v>0.4</c:v>
                </c:pt>
                <c:pt idx="2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gradFill flip="none" rotWithShape="1">
          <a:gsLst>
            <a:gs pos="0">
              <a:srgbClr val="99FF33">
                <a:tint val="66000"/>
                <a:satMod val="160000"/>
              </a:srgbClr>
            </a:gs>
            <a:gs pos="50000">
              <a:srgbClr val="99FF33">
                <a:tint val="44500"/>
                <a:satMod val="160000"/>
              </a:srgbClr>
            </a:gs>
            <a:gs pos="100000">
              <a:srgbClr val="99FF33">
                <a:tint val="23500"/>
                <a:satMod val="160000"/>
              </a:srgbClr>
            </a:gs>
          </a:gsLst>
          <a:lin ang="13500000" scaled="1"/>
          <a:tileRect/>
        </a:gradFill>
      </c:spPr>
    </c:plotArea>
    <c:legend>
      <c:legendPos val="r"/>
      <c:layout>
        <c:manualLayout>
          <c:xMode val="edge"/>
          <c:yMode val="edge"/>
          <c:x val="0.60439034075757403"/>
          <c:y val="0.12102009290821462"/>
          <c:w val="0.26063224887631548"/>
          <c:h val="0.68708437414196066"/>
        </c:manualLayout>
      </c:layout>
      <c:overlay val="0"/>
      <c:txPr>
        <a:bodyPr/>
        <a:lstStyle/>
        <a:p>
          <a:pPr>
            <a:defRPr sz="1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1ADA86-DF0C-4610-90FB-8B4026D2013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0BB607-AA62-4E0D-98FC-51F08B3FD992}">
      <dgm:prSet phldrT="[Текст]" custT="1"/>
      <dgm:spPr>
        <a:solidFill>
          <a:srgbClr val="CCFFFF"/>
        </a:solidFill>
      </dgm:spPr>
      <dgm:t>
        <a:bodyPr/>
        <a:lstStyle/>
        <a:p>
          <a:r>
            <a:rPr lang="ru-RU" sz="1400" b="1" dirty="0" smtClean="0">
              <a:solidFill>
                <a:srgbClr val="000099"/>
              </a:solidFill>
              <a:latin typeface="+mj-lt"/>
            </a:rPr>
            <a:t>Обеспечение эффективности использования государственного имущества и распоряжения государственным имуществом Кировской области</a:t>
          </a:r>
          <a:endParaRPr lang="ru-RU" sz="1400" b="1" dirty="0">
            <a:solidFill>
              <a:srgbClr val="000099"/>
            </a:solidFill>
            <a:latin typeface="+mj-lt"/>
          </a:endParaRPr>
        </a:p>
      </dgm:t>
    </dgm:pt>
    <dgm:pt modelId="{AB39FCC5-5801-4714-B049-B63115CEE6FD}" type="parTrans" cxnId="{E785043E-4C5D-4BCC-9ED7-38D29AEC8FE2}">
      <dgm:prSet/>
      <dgm:spPr/>
      <dgm:t>
        <a:bodyPr/>
        <a:lstStyle/>
        <a:p>
          <a:endParaRPr lang="ru-RU"/>
        </a:p>
      </dgm:t>
    </dgm:pt>
    <dgm:pt modelId="{CD9F68C6-26EA-465A-9693-800BE53B832A}" type="sibTrans" cxnId="{E785043E-4C5D-4BCC-9ED7-38D29AEC8FE2}">
      <dgm:prSet/>
      <dgm:spPr/>
      <dgm:t>
        <a:bodyPr/>
        <a:lstStyle/>
        <a:p>
          <a:endParaRPr lang="ru-RU"/>
        </a:p>
      </dgm:t>
    </dgm:pt>
    <dgm:pt modelId="{1F59F5F9-1787-440E-A928-0319117F56A4}">
      <dgm:prSet phldrT="[Текст]" custT="1"/>
      <dgm:spPr>
        <a:gradFill rotWithShape="0">
          <a:gsLst>
            <a:gs pos="0">
              <a:srgbClr val="CCFFFF">
                <a:lumMod val="84000"/>
              </a:srgb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b="1" dirty="0" smtClean="0">
              <a:solidFill>
                <a:srgbClr val="000099"/>
              </a:solidFill>
              <a:latin typeface="+mj-lt"/>
            </a:rPr>
            <a:t>Обеспечение поступления доходов от использования государственного имущества Кировской области</a:t>
          </a:r>
          <a:endParaRPr lang="ru-RU" sz="1400" b="1" dirty="0">
            <a:solidFill>
              <a:srgbClr val="000099"/>
            </a:solidFill>
            <a:latin typeface="+mj-lt"/>
          </a:endParaRPr>
        </a:p>
      </dgm:t>
    </dgm:pt>
    <dgm:pt modelId="{D02415D3-5EAF-4059-9F94-3446D1F97827}" type="parTrans" cxnId="{4B873F0F-E390-46FD-99AB-9359F47C598D}">
      <dgm:prSet/>
      <dgm:spPr/>
      <dgm:t>
        <a:bodyPr/>
        <a:lstStyle/>
        <a:p>
          <a:endParaRPr lang="ru-RU"/>
        </a:p>
      </dgm:t>
    </dgm:pt>
    <dgm:pt modelId="{6795A0B5-84B7-4D11-851D-006B19A3E523}" type="sibTrans" cxnId="{4B873F0F-E390-46FD-99AB-9359F47C598D}">
      <dgm:prSet/>
      <dgm:spPr/>
      <dgm:t>
        <a:bodyPr/>
        <a:lstStyle/>
        <a:p>
          <a:endParaRPr lang="ru-RU"/>
        </a:p>
      </dgm:t>
    </dgm:pt>
    <dgm:pt modelId="{30F0EBA6-512B-4239-A3BB-32A48578D83D}">
      <dgm:prSet phldrT="[Текст]" custT="1"/>
      <dgm:spPr>
        <a:solidFill>
          <a:srgbClr val="CCFFFF"/>
        </a:solidFill>
      </dgm:spPr>
      <dgm:t>
        <a:bodyPr/>
        <a:lstStyle/>
        <a:p>
          <a:r>
            <a:rPr lang="ru-RU" sz="1400" b="1" dirty="0" smtClean="0">
              <a:solidFill>
                <a:srgbClr val="000099"/>
              </a:solidFill>
              <a:latin typeface="+mj-lt"/>
            </a:rPr>
            <a:t>Совершенствование системы учета и контроля использования государственного имущества </a:t>
          </a:r>
          <a:endParaRPr lang="ru-RU" sz="1400" b="1" dirty="0">
            <a:solidFill>
              <a:srgbClr val="000099"/>
            </a:solidFill>
            <a:latin typeface="+mj-lt"/>
          </a:endParaRPr>
        </a:p>
      </dgm:t>
    </dgm:pt>
    <dgm:pt modelId="{26DB33D5-9530-4A30-8150-1FEF086D66B1}" type="parTrans" cxnId="{4722DCA2-04A3-4FE0-B7EE-FBB045BDA056}">
      <dgm:prSet/>
      <dgm:spPr/>
      <dgm:t>
        <a:bodyPr/>
        <a:lstStyle/>
        <a:p>
          <a:endParaRPr lang="ru-RU"/>
        </a:p>
      </dgm:t>
    </dgm:pt>
    <dgm:pt modelId="{A64448A9-E4AC-4CF5-B777-0738090A3C3A}" type="sibTrans" cxnId="{4722DCA2-04A3-4FE0-B7EE-FBB045BDA056}">
      <dgm:prSet/>
      <dgm:spPr/>
      <dgm:t>
        <a:bodyPr/>
        <a:lstStyle/>
        <a:p>
          <a:endParaRPr lang="ru-RU"/>
        </a:p>
      </dgm:t>
    </dgm:pt>
    <dgm:pt modelId="{12F9B6CB-7A1C-4714-A4BF-A2662C3CF838}">
      <dgm:prSet custT="1"/>
      <dgm:spPr>
        <a:gradFill rotWithShape="0">
          <a:gsLst>
            <a:gs pos="0">
              <a:srgbClr val="CCFFFF">
                <a:lumMod val="84000"/>
                <a:alpha val="80000"/>
              </a:srgb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b="1" dirty="0" smtClean="0">
              <a:solidFill>
                <a:srgbClr val="000099"/>
              </a:solidFill>
              <a:latin typeface="+mj-lt"/>
            </a:rPr>
            <a:t>Организация работ по информационному обеспечению наполнения Единого государственного реестра недвижимости на территории Кировской области</a:t>
          </a:r>
          <a:endParaRPr lang="ru-RU" sz="1400" b="1" dirty="0">
            <a:solidFill>
              <a:srgbClr val="000099"/>
            </a:solidFill>
            <a:latin typeface="+mj-lt"/>
          </a:endParaRPr>
        </a:p>
      </dgm:t>
    </dgm:pt>
    <dgm:pt modelId="{C36463EC-59C9-41FB-BF13-3DFCAF4AD82B}" type="sibTrans" cxnId="{25F1CDC4-AB99-47C6-99F9-F7DF79F92C27}">
      <dgm:prSet/>
      <dgm:spPr/>
      <dgm:t>
        <a:bodyPr/>
        <a:lstStyle/>
        <a:p>
          <a:endParaRPr lang="ru-RU"/>
        </a:p>
      </dgm:t>
    </dgm:pt>
    <dgm:pt modelId="{7D62AB2E-687A-47A4-B204-C8FCA21768CF}" type="parTrans" cxnId="{25F1CDC4-AB99-47C6-99F9-F7DF79F92C27}">
      <dgm:prSet/>
      <dgm:spPr/>
      <dgm:t>
        <a:bodyPr/>
        <a:lstStyle/>
        <a:p>
          <a:endParaRPr lang="ru-RU"/>
        </a:p>
      </dgm:t>
    </dgm:pt>
    <dgm:pt modelId="{0E9804AD-73C1-4CB0-998F-30939CC8A479}" type="pres">
      <dgm:prSet presAssocID="{601ADA86-DF0C-4610-90FB-8B4026D201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1A8E1E-838C-4474-85FC-C50A6CCC713B}" type="pres">
      <dgm:prSet presAssocID="{540BB607-AA62-4E0D-98FC-51F08B3FD992}" presName="parentLin" presStyleCnt="0"/>
      <dgm:spPr/>
    </dgm:pt>
    <dgm:pt modelId="{52DCCE2F-9D0F-4BC2-ADDD-B3E6F915D68D}" type="pres">
      <dgm:prSet presAssocID="{540BB607-AA62-4E0D-98FC-51F08B3FD99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5650680-C6BB-4025-8205-B8109D189ED5}" type="pres">
      <dgm:prSet presAssocID="{540BB607-AA62-4E0D-98FC-51F08B3FD992}" presName="parentText" presStyleLbl="node1" presStyleIdx="0" presStyleCnt="4" custScaleX="1208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4A4A9-04F7-4198-87F6-55613B3FAD99}" type="pres">
      <dgm:prSet presAssocID="{540BB607-AA62-4E0D-98FC-51F08B3FD992}" presName="negativeSpace" presStyleCnt="0"/>
      <dgm:spPr/>
    </dgm:pt>
    <dgm:pt modelId="{86D976D6-F37D-448E-93B9-81B6202C058B}" type="pres">
      <dgm:prSet presAssocID="{540BB607-AA62-4E0D-98FC-51F08B3FD992}" presName="childText" presStyleLbl="conFgAcc1" presStyleIdx="0" presStyleCnt="4">
        <dgm:presLayoutVars>
          <dgm:bulletEnabled val="1"/>
        </dgm:presLayoutVars>
      </dgm:prSet>
      <dgm:spPr/>
    </dgm:pt>
    <dgm:pt modelId="{E4ACCFD6-3CAA-497B-B73A-812406BE8B1E}" type="pres">
      <dgm:prSet presAssocID="{CD9F68C6-26EA-465A-9693-800BE53B832A}" presName="spaceBetweenRectangles" presStyleCnt="0"/>
      <dgm:spPr/>
    </dgm:pt>
    <dgm:pt modelId="{A518EA8B-D6D3-4883-9685-F6C40720C939}" type="pres">
      <dgm:prSet presAssocID="{1F59F5F9-1787-440E-A928-0319117F56A4}" presName="parentLin" presStyleCnt="0"/>
      <dgm:spPr/>
    </dgm:pt>
    <dgm:pt modelId="{73399260-82A4-4495-839B-CEC37D0A4DFB}" type="pres">
      <dgm:prSet presAssocID="{1F59F5F9-1787-440E-A928-0319117F56A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D3D4F13-8C14-48F2-BB8F-CA6F455676D1}" type="pres">
      <dgm:prSet presAssocID="{1F59F5F9-1787-440E-A928-0319117F56A4}" presName="parentText" presStyleLbl="node1" presStyleIdx="1" presStyleCnt="4" custScaleX="1208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BCDB7-E623-409F-89ED-44DCBD237F44}" type="pres">
      <dgm:prSet presAssocID="{1F59F5F9-1787-440E-A928-0319117F56A4}" presName="negativeSpace" presStyleCnt="0"/>
      <dgm:spPr/>
    </dgm:pt>
    <dgm:pt modelId="{DA1A8BAC-B856-4F15-AB97-7CE90E74197B}" type="pres">
      <dgm:prSet presAssocID="{1F59F5F9-1787-440E-A928-0319117F56A4}" presName="childText" presStyleLbl="conFgAcc1" presStyleIdx="1" presStyleCnt="4">
        <dgm:presLayoutVars>
          <dgm:bulletEnabled val="1"/>
        </dgm:presLayoutVars>
      </dgm:prSet>
      <dgm:spPr/>
    </dgm:pt>
    <dgm:pt modelId="{CF8F417A-86AA-4DBE-9AFB-53D121B79AA9}" type="pres">
      <dgm:prSet presAssocID="{6795A0B5-84B7-4D11-851D-006B19A3E523}" presName="spaceBetweenRectangles" presStyleCnt="0"/>
      <dgm:spPr/>
    </dgm:pt>
    <dgm:pt modelId="{E1DD519E-B6A8-4A6C-B9BC-9595B738155A}" type="pres">
      <dgm:prSet presAssocID="{30F0EBA6-512B-4239-A3BB-32A48578D83D}" presName="parentLin" presStyleCnt="0"/>
      <dgm:spPr/>
    </dgm:pt>
    <dgm:pt modelId="{8F4C0231-D745-4AF9-ACF0-3F0A44F2E360}" type="pres">
      <dgm:prSet presAssocID="{30F0EBA6-512B-4239-A3BB-32A48578D83D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DB676E96-8F9B-415F-AAC3-0DD30F24840E}" type="pres">
      <dgm:prSet presAssocID="{30F0EBA6-512B-4239-A3BB-32A48578D83D}" presName="parentText" presStyleLbl="node1" presStyleIdx="2" presStyleCnt="4" custScaleX="1208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890A3-A11E-478C-9413-7FEED8657708}" type="pres">
      <dgm:prSet presAssocID="{30F0EBA6-512B-4239-A3BB-32A48578D83D}" presName="negativeSpace" presStyleCnt="0"/>
      <dgm:spPr/>
    </dgm:pt>
    <dgm:pt modelId="{C0816FAD-C8A0-4CCB-AB57-F1F5992EE422}" type="pres">
      <dgm:prSet presAssocID="{30F0EBA6-512B-4239-A3BB-32A48578D83D}" presName="childText" presStyleLbl="conFgAcc1" presStyleIdx="2" presStyleCnt="4">
        <dgm:presLayoutVars>
          <dgm:bulletEnabled val="1"/>
        </dgm:presLayoutVars>
      </dgm:prSet>
      <dgm:spPr/>
    </dgm:pt>
    <dgm:pt modelId="{47FDD7AB-1124-4976-B866-A98A71C00EA3}" type="pres">
      <dgm:prSet presAssocID="{A64448A9-E4AC-4CF5-B777-0738090A3C3A}" presName="spaceBetweenRectangles" presStyleCnt="0"/>
      <dgm:spPr/>
    </dgm:pt>
    <dgm:pt modelId="{5FB2888F-4ACF-4BBF-A5D3-07E185AF37FF}" type="pres">
      <dgm:prSet presAssocID="{12F9B6CB-7A1C-4714-A4BF-A2662C3CF838}" presName="parentLin" presStyleCnt="0"/>
      <dgm:spPr/>
    </dgm:pt>
    <dgm:pt modelId="{4B8C24CE-A851-4163-8F9F-3D5D2FA12226}" type="pres">
      <dgm:prSet presAssocID="{12F9B6CB-7A1C-4714-A4BF-A2662C3CF838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4D68462-B2C4-4923-B630-0C8ED9D6BC7C}" type="pres">
      <dgm:prSet presAssocID="{12F9B6CB-7A1C-4714-A4BF-A2662C3CF838}" presName="parentText" presStyleLbl="node1" presStyleIdx="3" presStyleCnt="4" custScaleX="1208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6CF6C-F614-4BD7-86E2-EC189ED92299}" type="pres">
      <dgm:prSet presAssocID="{12F9B6CB-7A1C-4714-A4BF-A2662C3CF838}" presName="negativeSpace" presStyleCnt="0"/>
      <dgm:spPr/>
    </dgm:pt>
    <dgm:pt modelId="{A1EF9E72-D210-4223-9AEA-0E7AE7398AD2}" type="pres">
      <dgm:prSet presAssocID="{12F9B6CB-7A1C-4714-A4BF-A2662C3CF83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61E4A47-BC45-49D4-BC0D-8D1834C77B23}" type="presOf" srcId="{540BB607-AA62-4E0D-98FC-51F08B3FD992}" destId="{52DCCE2F-9D0F-4BC2-ADDD-B3E6F915D68D}" srcOrd="0" destOrd="0" presId="urn:microsoft.com/office/officeart/2005/8/layout/list1"/>
    <dgm:cxn modelId="{F01EFBAF-2952-4F76-A79F-4080C0C238F7}" type="presOf" srcId="{30F0EBA6-512B-4239-A3BB-32A48578D83D}" destId="{8F4C0231-D745-4AF9-ACF0-3F0A44F2E360}" srcOrd="0" destOrd="0" presId="urn:microsoft.com/office/officeart/2005/8/layout/list1"/>
    <dgm:cxn modelId="{606EAFBE-D360-4A3E-89AC-2AE4EC914D7D}" type="presOf" srcId="{1F59F5F9-1787-440E-A928-0319117F56A4}" destId="{5D3D4F13-8C14-48F2-BB8F-CA6F455676D1}" srcOrd="1" destOrd="0" presId="urn:microsoft.com/office/officeart/2005/8/layout/list1"/>
    <dgm:cxn modelId="{40885F21-BCB1-4583-9F43-898638D67F19}" type="presOf" srcId="{601ADA86-DF0C-4610-90FB-8B4026D20138}" destId="{0E9804AD-73C1-4CB0-998F-30939CC8A479}" srcOrd="0" destOrd="0" presId="urn:microsoft.com/office/officeart/2005/8/layout/list1"/>
    <dgm:cxn modelId="{25F1CDC4-AB99-47C6-99F9-F7DF79F92C27}" srcId="{601ADA86-DF0C-4610-90FB-8B4026D20138}" destId="{12F9B6CB-7A1C-4714-A4BF-A2662C3CF838}" srcOrd="3" destOrd="0" parTransId="{7D62AB2E-687A-47A4-B204-C8FCA21768CF}" sibTransId="{C36463EC-59C9-41FB-BF13-3DFCAF4AD82B}"/>
    <dgm:cxn modelId="{E785043E-4C5D-4BCC-9ED7-38D29AEC8FE2}" srcId="{601ADA86-DF0C-4610-90FB-8B4026D20138}" destId="{540BB607-AA62-4E0D-98FC-51F08B3FD992}" srcOrd="0" destOrd="0" parTransId="{AB39FCC5-5801-4714-B049-B63115CEE6FD}" sibTransId="{CD9F68C6-26EA-465A-9693-800BE53B832A}"/>
    <dgm:cxn modelId="{A7C6E078-5157-4DEF-AE42-E4AD0B168003}" type="presOf" srcId="{540BB607-AA62-4E0D-98FC-51F08B3FD992}" destId="{05650680-C6BB-4025-8205-B8109D189ED5}" srcOrd="1" destOrd="0" presId="urn:microsoft.com/office/officeart/2005/8/layout/list1"/>
    <dgm:cxn modelId="{227A09F0-C6E3-45A0-AD2A-20279D1A7E79}" type="presOf" srcId="{30F0EBA6-512B-4239-A3BB-32A48578D83D}" destId="{DB676E96-8F9B-415F-AAC3-0DD30F24840E}" srcOrd="1" destOrd="0" presId="urn:microsoft.com/office/officeart/2005/8/layout/list1"/>
    <dgm:cxn modelId="{3CFD0728-5443-494B-BDF4-C3446E8BF5C3}" type="presOf" srcId="{12F9B6CB-7A1C-4714-A4BF-A2662C3CF838}" destId="{4B8C24CE-A851-4163-8F9F-3D5D2FA12226}" srcOrd="0" destOrd="0" presId="urn:microsoft.com/office/officeart/2005/8/layout/list1"/>
    <dgm:cxn modelId="{4722DCA2-04A3-4FE0-B7EE-FBB045BDA056}" srcId="{601ADA86-DF0C-4610-90FB-8B4026D20138}" destId="{30F0EBA6-512B-4239-A3BB-32A48578D83D}" srcOrd="2" destOrd="0" parTransId="{26DB33D5-9530-4A30-8150-1FEF086D66B1}" sibTransId="{A64448A9-E4AC-4CF5-B777-0738090A3C3A}"/>
    <dgm:cxn modelId="{EAC7B796-22B7-41B2-AD31-25D1619ACED8}" type="presOf" srcId="{12F9B6CB-7A1C-4714-A4BF-A2662C3CF838}" destId="{84D68462-B2C4-4923-B630-0C8ED9D6BC7C}" srcOrd="1" destOrd="0" presId="urn:microsoft.com/office/officeart/2005/8/layout/list1"/>
    <dgm:cxn modelId="{AEE80B4A-BCD6-468A-8F6A-2412B6399D71}" type="presOf" srcId="{1F59F5F9-1787-440E-A928-0319117F56A4}" destId="{73399260-82A4-4495-839B-CEC37D0A4DFB}" srcOrd="0" destOrd="0" presId="urn:microsoft.com/office/officeart/2005/8/layout/list1"/>
    <dgm:cxn modelId="{4B873F0F-E390-46FD-99AB-9359F47C598D}" srcId="{601ADA86-DF0C-4610-90FB-8B4026D20138}" destId="{1F59F5F9-1787-440E-A928-0319117F56A4}" srcOrd="1" destOrd="0" parTransId="{D02415D3-5EAF-4059-9F94-3446D1F97827}" sibTransId="{6795A0B5-84B7-4D11-851D-006B19A3E523}"/>
    <dgm:cxn modelId="{0CC852AF-34DB-4B02-BFD4-3D54DCA4770E}" type="presParOf" srcId="{0E9804AD-73C1-4CB0-998F-30939CC8A479}" destId="{5C1A8E1E-838C-4474-85FC-C50A6CCC713B}" srcOrd="0" destOrd="0" presId="urn:microsoft.com/office/officeart/2005/8/layout/list1"/>
    <dgm:cxn modelId="{D457A367-814F-4CE9-81EC-3FC84B598567}" type="presParOf" srcId="{5C1A8E1E-838C-4474-85FC-C50A6CCC713B}" destId="{52DCCE2F-9D0F-4BC2-ADDD-B3E6F915D68D}" srcOrd="0" destOrd="0" presId="urn:microsoft.com/office/officeart/2005/8/layout/list1"/>
    <dgm:cxn modelId="{AA80A905-C835-4D65-8717-E2DD8CB1D607}" type="presParOf" srcId="{5C1A8E1E-838C-4474-85FC-C50A6CCC713B}" destId="{05650680-C6BB-4025-8205-B8109D189ED5}" srcOrd="1" destOrd="0" presId="urn:microsoft.com/office/officeart/2005/8/layout/list1"/>
    <dgm:cxn modelId="{C4B2C4CE-34A7-44D5-A67F-4AEE237D6B3B}" type="presParOf" srcId="{0E9804AD-73C1-4CB0-998F-30939CC8A479}" destId="{9E04A4A9-04F7-4198-87F6-55613B3FAD99}" srcOrd="1" destOrd="0" presId="urn:microsoft.com/office/officeart/2005/8/layout/list1"/>
    <dgm:cxn modelId="{2E44CE51-2311-4D61-BC4A-BCCBE6727F06}" type="presParOf" srcId="{0E9804AD-73C1-4CB0-998F-30939CC8A479}" destId="{86D976D6-F37D-448E-93B9-81B6202C058B}" srcOrd="2" destOrd="0" presId="urn:microsoft.com/office/officeart/2005/8/layout/list1"/>
    <dgm:cxn modelId="{345DE033-DBBB-491A-8B9F-F896121C1C52}" type="presParOf" srcId="{0E9804AD-73C1-4CB0-998F-30939CC8A479}" destId="{E4ACCFD6-3CAA-497B-B73A-812406BE8B1E}" srcOrd="3" destOrd="0" presId="urn:microsoft.com/office/officeart/2005/8/layout/list1"/>
    <dgm:cxn modelId="{B9DEE07B-6D19-45F8-B2EB-8B3112491D2B}" type="presParOf" srcId="{0E9804AD-73C1-4CB0-998F-30939CC8A479}" destId="{A518EA8B-D6D3-4883-9685-F6C40720C939}" srcOrd="4" destOrd="0" presId="urn:microsoft.com/office/officeart/2005/8/layout/list1"/>
    <dgm:cxn modelId="{362A19F0-55A3-4A2A-BE62-3250670108AF}" type="presParOf" srcId="{A518EA8B-D6D3-4883-9685-F6C40720C939}" destId="{73399260-82A4-4495-839B-CEC37D0A4DFB}" srcOrd="0" destOrd="0" presId="urn:microsoft.com/office/officeart/2005/8/layout/list1"/>
    <dgm:cxn modelId="{8E99490D-565E-4D7E-BC9D-2A6588AE5101}" type="presParOf" srcId="{A518EA8B-D6D3-4883-9685-F6C40720C939}" destId="{5D3D4F13-8C14-48F2-BB8F-CA6F455676D1}" srcOrd="1" destOrd="0" presId="urn:microsoft.com/office/officeart/2005/8/layout/list1"/>
    <dgm:cxn modelId="{52D6BD36-383E-4AF7-B9B2-FFACA4D3553F}" type="presParOf" srcId="{0E9804AD-73C1-4CB0-998F-30939CC8A479}" destId="{52FBCDB7-E623-409F-89ED-44DCBD237F44}" srcOrd="5" destOrd="0" presId="urn:microsoft.com/office/officeart/2005/8/layout/list1"/>
    <dgm:cxn modelId="{A26D3F42-7B01-4BE6-8CF5-0FEC67AA7135}" type="presParOf" srcId="{0E9804AD-73C1-4CB0-998F-30939CC8A479}" destId="{DA1A8BAC-B856-4F15-AB97-7CE90E74197B}" srcOrd="6" destOrd="0" presId="urn:microsoft.com/office/officeart/2005/8/layout/list1"/>
    <dgm:cxn modelId="{D6CB40BE-FDB3-4FEA-BC20-E4D13BF8886D}" type="presParOf" srcId="{0E9804AD-73C1-4CB0-998F-30939CC8A479}" destId="{CF8F417A-86AA-4DBE-9AFB-53D121B79AA9}" srcOrd="7" destOrd="0" presId="urn:microsoft.com/office/officeart/2005/8/layout/list1"/>
    <dgm:cxn modelId="{3D21C510-5DD1-43CF-95AA-8DEBFAE57AF2}" type="presParOf" srcId="{0E9804AD-73C1-4CB0-998F-30939CC8A479}" destId="{E1DD519E-B6A8-4A6C-B9BC-9595B738155A}" srcOrd="8" destOrd="0" presId="urn:microsoft.com/office/officeart/2005/8/layout/list1"/>
    <dgm:cxn modelId="{8CFDE5CC-5D39-496B-8EAC-4BEEC09E5D36}" type="presParOf" srcId="{E1DD519E-B6A8-4A6C-B9BC-9595B738155A}" destId="{8F4C0231-D745-4AF9-ACF0-3F0A44F2E360}" srcOrd="0" destOrd="0" presId="urn:microsoft.com/office/officeart/2005/8/layout/list1"/>
    <dgm:cxn modelId="{4D60A54E-4750-490D-8735-10A78E798252}" type="presParOf" srcId="{E1DD519E-B6A8-4A6C-B9BC-9595B738155A}" destId="{DB676E96-8F9B-415F-AAC3-0DD30F24840E}" srcOrd="1" destOrd="0" presId="urn:microsoft.com/office/officeart/2005/8/layout/list1"/>
    <dgm:cxn modelId="{6396E74E-08DB-4725-8E4D-9CCA30F6BEA0}" type="presParOf" srcId="{0E9804AD-73C1-4CB0-998F-30939CC8A479}" destId="{A0D890A3-A11E-478C-9413-7FEED8657708}" srcOrd="9" destOrd="0" presId="urn:microsoft.com/office/officeart/2005/8/layout/list1"/>
    <dgm:cxn modelId="{3ABF0AF4-EC16-46B8-A74A-6959E57A3041}" type="presParOf" srcId="{0E9804AD-73C1-4CB0-998F-30939CC8A479}" destId="{C0816FAD-C8A0-4CCB-AB57-F1F5992EE422}" srcOrd="10" destOrd="0" presId="urn:microsoft.com/office/officeart/2005/8/layout/list1"/>
    <dgm:cxn modelId="{7A2A24EF-1190-4294-966F-B3FB498BB024}" type="presParOf" srcId="{0E9804AD-73C1-4CB0-998F-30939CC8A479}" destId="{47FDD7AB-1124-4976-B866-A98A71C00EA3}" srcOrd="11" destOrd="0" presId="urn:microsoft.com/office/officeart/2005/8/layout/list1"/>
    <dgm:cxn modelId="{90FE2F28-B154-461A-B799-89918C5416B0}" type="presParOf" srcId="{0E9804AD-73C1-4CB0-998F-30939CC8A479}" destId="{5FB2888F-4ACF-4BBF-A5D3-07E185AF37FF}" srcOrd="12" destOrd="0" presId="urn:microsoft.com/office/officeart/2005/8/layout/list1"/>
    <dgm:cxn modelId="{88390EBB-FAD5-43FE-9EED-6724D88B429C}" type="presParOf" srcId="{5FB2888F-4ACF-4BBF-A5D3-07E185AF37FF}" destId="{4B8C24CE-A851-4163-8F9F-3D5D2FA12226}" srcOrd="0" destOrd="0" presId="urn:microsoft.com/office/officeart/2005/8/layout/list1"/>
    <dgm:cxn modelId="{FD4AE3AD-B671-4EBE-AFEE-742A029C5F12}" type="presParOf" srcId="{5FB2888F-4ACF-4BBF-A5D3-07E185AF37FF}" destId="{84D68462-B2C4-4923-B630-0C8ED9D6BC7C}" srcOrd="1" destOrd="0" presId="urn:microsoft.com/office/officeart/2005/8/layout/list1"/>
    <dgm:cxn modelId="{D5BED951-B639-409E-9890-8A2862278968}" type="presParOf" srcId="{0E9804AD-73C1-4CB0-998F-30939CC8A479}" destId="{63A6CF6C-F614-4BD7-86E2-EC189ED92299}" srcOrd="13" destOrd="0" presId="urn:microsoft.com/office/officeart/2005/8/layout/list1"/>
    <dgm:cxn modelId="{DD577FF3-CD53-4F93-9F4A-C3C95DA61EA0}" type="presParOf" srcId="{0E9804AD-73C1-4CB0-998F-30939CC8A479}" destId="{A1EF9E72-D210-4223-9AEA-0E7AE7398AD2}" srcOrd="14" destOrd="0" presId="urn:microsoft.com/office/officeart/2005/8/layout/list1"/>
  </dgm:cxnLst>
  <dgm:bg>
    <a:gradFill flip="none" rotWithShape="1">
      <a:gsLst>
        <a:gs pos="0">
          <a:srgbClr val="99FF33">
            <a:shade val="30000"/>
            <a:satMod val="115000"/>
          </a:srgbClr>
        </a:gs>
        <a:gs pos="50000">
          <a:srgbClr val="99FF33">
            <a:shade val="67500"/>
            <a:satMod val="115000"/>
          </a:srgbClr>
        </a:gs>
        <a:gs pos="100000">
          <a:srgbClr val="99FF33">
            <a:shade val="100000"/>
            <a:satMod val="115000"/>
          </a:srgbClr>
        </a:gs>
      </a:gsLst>
      <a:lin ang="16200000" scaled="1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385A18-2FC7-4469-B542-6B638B79A01B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3BF0ABF-1139-4909-A08D-1F2B562051F8}">
      <dgm:prSet custT="1"/>
      <dgm:spPr>
        <a:solidFill>
          <a:srgbClr val="9999FF"/>
        </a:solidFill>
        <a:ln>
          <a:solidFill>
            <a:srgbClr val="000099"/>
          </a:solidFill>
        </a:ln>
      </dgm:spPr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29.12.2017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49A540-6D72-4691-9682-741B64F527FB}" type="parTrans" cxnId="{6DD401BF-4A7D-4ABD-927B-A26037CFB33B}">
      <dgm:prSet/>
      <dgm:spPr/>
      <dgm:t>
        <a:bodyPr/>
        <a:lstStyle/>
        <a:p>
          <a:endParaRPr lang="ru-RU"/>
        </a:p>
      </dgm:t>
    </dgm:pt>
    <dgm:pt modelId="{F3A41E97-6121-4ADB-9428-24E6F8F667C2}" type="sibTrans" cxnId="{6DD401BF-4A7D-4ABD-927B-A26037CFB33B}">
      <dgm:prSet/>
      <dgm:spPr/>
      <dgm:t>
        <a:bodyPr/>
        <a:lstStyle/>
        <a:p>
          <a:endParaRPr lang="ru-RU"/>
        </a:p>
      </dgm:t>
    </dgm:pt>
    <dgm:pt modelId="{2E92D45C-3EB0-455C-9E05-21ACC9D52AAD}">
      <dgm:prSet custT="1"/>
      <dgm:spPr>
        <a:ln>
          <a:solidFill>
            <a:srgbClr val="000099"/>
          </a:solidFill>
        </a:ln>
      </dgm:spPr>
      <dgm:t>
        <a:bodyPr/>
        <a:lstStyle/>
        <a:p>
          <a:pPr algn="just" rtl="0"/>
          <a:r>
            <a:rPr lang="ru-RU" sz="1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Проведен сбор, обработка, систематизация и накопление информации, необходимой для определения кадастровой стоимости, в том числе о данных рынка недвижимости, а также информации, использованной при проведении государственной кадастровой оценки и формируемой в результате ее проведения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338 участков земель особо охраняемых территорий</a:t>
          </a:r>
          <a:endParaRPr lang="ru-RU" sz="1400" b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D530FA-8C46-4F3F-BBB1-EC8D07DE5F24}" type="parTrans" cxnId="{164E584F-4991-41D4-AF6C-60E72D56D181}">
      <dgm:prSet/>
      <dgm:spPr/>
      <dgm:t>
        <a:bodyPr/>
        <a:lstStyle/>
        <a:p>
          <a:endParaRPr lang="ru-RU"/>
        </a:p>
      </dgm:t>
    </dgm:pt>
    <dgm:pt modelId="{08DCD6A3-2CE6-43EE-AB6B-0529271BA4FB}" type="sibTrans" cxnId="{164E584F-4991-41D4-AF6C-60E72D56D181}">
      <dgm:prSet/>
      <dgm:spPr/>
      <dgm:t>
        <a:bodyPr/>
        <a:lstStyle/>
        <a:p>
          <a:endParaRPr lang="ru-RU"/>
        </a:p>
      </dgm:t>
    </dgm:pt>
    <dgm:pt modelId="{D50C0709-80C2-475A-B2BC-16DF0EF4EF47}">
      <dgm:prSet custT="1"/>
      <dgm:spPr>
        <a:ln>
          <a:solidFill>
            <a:schemeClr val="tx1"/>
          </a:solidFill>
        </a:ln>
      </dgm:spPr>
      <dgm:t>
        <a:bodyPr/>
        <a:lstStyle/>
        <a:p>
          <a:pPr algn="just" rtl="0"/>
          <a:r>
            <a:rPr lang="ru-RU" sz="1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Начало </a:t>
          </a:r>
          <a:r>
            <a:rPr lang="ru-RU" sz="1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проведения кадастровых работ по выполнению государственного задания </a:t>
          </a:r>
          <a:endParaRPr lang="ru-RU" sz="1400" b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3B19CE-F5C9-4F5F-8A5E-FFF652EE0F7B}" type="parTrans" cxnId="{7915AEB0-81E1-4A23-A5D8-32053981AACE}">
      <dgm:prSet/>
      <dgm:spPr/>
      <dgm:t>
        <a:bodyPr/>
        <a:lstStyle/>
        <a:p>
          <a:endParaRPr lang="ru-RU"/>
        </a:p>
      </dgm:t>
    </dgm:pt>
    <dgm:pt modelId="{0816C8C9-FAFD-4739-8434-D9082FBA0019}" type="sibTrans" cxnId="{7915AEB0-81E1-4A23-A5D8-32053981AACE}">
      <dgm:prSet/>
      <dgm:spPr/>
      <dgm:t>
        <a:bodyPr/>
        <a:lstStyle/>
        <a:p>
          <a:endParaRPr lang="ru-RU"/>
        </a:p>
      </dgm:t>
    </dgm:pt>
    <dgm:pt modelId="{34F23687-CCC4-4869-8C76-E6773D72A626}">
      <dgm:prSet custT="1"/>
      <dgm:spPr>
        <a:solidFill>
          <a:srgbClr val="9999FF"/>
        </a:solidFill>
      </dgm:spPr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28.12.2017 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477E99-423B-44B6-BD9B-8A54D8DC2EBA}" type="parTrans" cxnId="{BA350885-2AFC-4A53-8CA8-EF38C4AF938F}">
      <dgm:prSet/>
      <dgm:spPr/>
      <dgm:t>
        <a:bodyPr/>
        <a:lstStyle/>
        <a:p>
          <a:endParaRPr lang="ru-RU"/>
        </a:p>
      </dgm:t>
    </dgm:pt>
    <dgm:pt modelId="{6767D602-5FEB-43C4-BC4E-AA840F5B4572}" type="sibTrans" cxnId="{BA350885-2AFC-4A53-8CA8-EF38C4AF938F}">
      <dgm:prSet/>
      <dgm:spPr/>
      <dgm:t>
        <a:bodyPr/>
        <a:lstStyle/>
        <a:p>
          <a:endParaRPr lang="ru-RU"/>
        </a:p>
      </dgm:t>
    </dgm:pt>
    <dgm:pt modelId="{70C03BCD-D0F6-4FCD-B3B9-49616DB51639}">
      <dgm:prSet custT="1"/>
      <dgm:spPr/>
      <dgm:t>
        <a:bodyPr/>
        <a:lstStyle/>
        <a:p>
          <a:pPr algn="just"/>
          <a:r>
            <a:rPr lang="ru-RU" sz="1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Распоряжение министерства имущественных отношений и инвестиционной политики Кировской области «О проведении государственной кадастровой оценки на территории Кировской области в 2018 году»</a:t>
          </a:r>
          <a:endParaRPr lang="ru-RU" sz="1400" b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952DA8-3E3D-4FFA-A0F1-810DA3A2DDC2}" type="parTrans" cxnId="{247B1B6C-1575-4F8C-9810-B0F394894F89}">
      <dgm:prSet/>
      <dgm:spPr/>
      <dgm:t>
        <a:bodyPr/>
        <a:lstStyle/>
        <a:p>
          <a:endParaRPr lang="ru-RU"/>
        </a:p>
      </dgm:t>
    </dgm:pt>
    <dgm:pt modelId="{9013EE2D-AC2C-4E28-8ECB-BC6CAFD6D9FA}" type="sibTrans" cxnId="{247B1B6C-1575-4F8C-9810-B0F394894F89}">
      <dgm:prSet/>
      <dgm:spPr/>
      <dgm:t>
        <a:bodyPr/>
        <a:lstStyle/>
        <a:p>
          <a:endParaRPr lang="ru-RU"/>
        </a:p>
      </dgm:t>
    </dgm:pt>
    <dgm:pt modelId="{760E2FDC-4BDC-4245-9679-D2D08031AADF}">
      <dgm:prSet custT="1"/>
      <dgm:spPr>
        <a:solidFill>
          <a:srgbClr val="6699FF"/>
        </a:solidFill>
      </dgm:spPr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</a:rPr>
            <a:t>06.2017</a:t>
          </a:r>
          <a:endParaRPr lang="ru-RU" sz="1400" b="1" dirty="0">
            <a:solidFill>
              <a:schemeClr val="tx1"/>
            </a:solidFill>
          </a:endParaRPr>
        </a:p>
      </dgm:t>
    </dgm:pt>
    <dgm:pt modelId="{B721BA84-9C45-4C77-91C8-0DC05649272E}" type="sibTrans" cxnId="{AEC63CD4-5ECE-4DB6-B4E3-2E6F90C4BCE1}">
      <dgm:prSet/>
      <dgm:spPr/>
      <dgm:t>
        <a:bodyPr/>
        <a:lstStyle/>
        <a:p>
          <a:endParaRPr lang="ru-RU"/>
        </a:p>
      </dgm:t>
    </dgm:pt>
    <dgm:pt modelId="{985FEFFF-0C5A-406F-AF7A-E9217B19A381}" type="parTrans" cxnId="{AEC63CD4-5ECE-4DB6-B4E3-2E6F90C4BCE1}">
      <dgm:prSet/>
      <dgm:spPr/>
      <dgm:t>
        <a:bodyPr/>
        <a:lstStyle/>
        <a:p>
          <a:endParaRPr lang="ru-RU"/>
        </a:p>
      </dgm:t>
    </dgm:pt>
    <dgm:pt modelId="{CFB31B4A-AB52-46A4-9E5C-9CB391874397}" type="pres">
      <dgm:prSet presAssocID="{E8385A18-2FC7-4469-B542-6B638B79A01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96B8F7-D091-488B-90D7-0759CD8B5740}" type="pres">
      <dgm:prSet presAssocID="{760E2FDC-4BDC-4245-9679-D2D08031AADF}" presName="composite" presStyleCnt="0"/>
      <dgm:spPr/>
    </dgm:pt>
    <dgm:pt modelId="{B16D11F8-54E7-4FB8-9A84-2F3795F8D06D}" type="pres">
      <dgm:prSet presAssocID="{760E2FDC-4BDC-4245-9679-D2D08031AAD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F3AF4-D357-484A-A969-67762D0A59C3}" type="pres">
      <dgm:prSet presAssocID="{760E2FDC-4BDC-4245-9679-D2D08031AADF}" presName="descendantText" presStyleLbl="alignAcc1" presStyleIdx="0" presStyleCnt="3" custLinFactNeighborY="-5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C3161-4EC4-4AB3-93CA-11437C2891AB}" type="pres">
      <dgm:prSet presAssocID="{B721BA84-9C45-4C77-91C8-0DC05649272E}" presName="sp" presStyleCnt="0"/>
      <dgm:spPr/>
    </dgm:pt>
    <dgm:pt modelId="{A2E8FBB1-780D-4614-9BF0-C5613906D764}" type="pres">
      <dgm:prSet presAssocID="{63BF0ABF-1139-4909-A08D-1F2B562051F8}" presName="composite" presStyleCnt="0"/>
      <dgm:spPr/>
    </dgm:pt>
    <dgm:pt modelId="{AE557D88-76F8-4EDB-A42B-1B50CD8E2F72}" type="pres">
      <dgm:prSet presAssocID="{63BF0ABF-1139-4909-A08D-1F2B562051F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24F90-53CF-428D-AE36-D6AE80F4DE49}" type="pres">
      <dgm:prSet presAssocID="{63BF0ABF-1139-4909-A08D-1F2B562051F8}" presName="descendantText" presStyleLbl="alignAcc1" presStyleIdx="1" presStyleCnt="3" custScaleY="120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03F8F-786E-408A-B3B8-29B40F2C67C5}" type="pres">
      <dgm:prSet presAssocID="{F3A41E97-6121-4ADB-9428-24E6F8F667C2}" presName="sp" presStyleCnt="0"/>
      <dgm:spPr/>
    </dgm:pt>
    <dgm:pt modelId="{BFB2E423-535D-4438-967F-466810A72E0A}" type="pres">
      <dgm:prSet presAssocID="{34F23687-CCC4-4869-8C76-E6773D72A626}" presName="composite" presStyleCnt="0"/>
      <dgm:spPr/>
    </dgm:pt>
    <dgm:pt modelId="{BA2E0677-873B-4F7B-9E44-50F9904E20E7}" type="pres">
      <dgm:prSet presAssocID="{34F23687-CCC4-4869-8C76-E6773D72A62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91E62-3ABF-4B45-81C1-45436D3B2E5D}" type="pres">
      <dgm:prSet presAssocID="{34F23687-CCC4-4869-8C76-E6773D72A62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7B1B6C-1575-4F8C-9810-B0F394894F89}" srcId="{34F23687-CCC4-4869-8C76-E6773D72A626}" destId="{70C03BCD-D0F6-4FCD-B3B9-49616DB51639}" srcOrd="0" destOrd="0" parTransId="{C4952DA8-3E3D-4FFA-A0F1-810DA3A2DDC2}" sibTransId="{9013EE2D-AC2C-4E28-8ECB-BC6CAFD6D9FA}"/>
    <dgm:cxn modelId="{EBF9BFC0-9847-4CEE-8BF5-A98ABFAC2AC4}" type="presOf" srcId="{2E92D45C-3EB0-455C-9E05-21ACC9D52AAD}" destId="{74824F90-53CF-428D-AE36-D6AE80F4DE49}" srcOrd="0" destOrd="0" presId="urn:microsoft.com/office/officeart/2005/8/layout/chevron2"/>
    <dgm:cxn modelId="{BA350885-2AFC-4A53-8CA8-EF38C4AF938F}" srcId="{E8385A18-2FC7-4469-B542-6B638B79A01B}" destId="{34F23687-CCC4-4869-8C76-E6773D72A626}" srcOrd="2" destOrd="0" parTransId="{72477E99-423B-44B6-BD9B-8A54D8DC2EBA}" sibTransId="{6767D602-5FEB-43C4-BC4E-AA840F5B4572}"/>
    <dgm:cxn modelId="{2355916A-4465-4B7B-9722-2CB9463B0876}" type="presOf" srcId="{760E2FDC-4BDC-4245-9679-D2D08031AADF}" destId="{B16D11F8-54E7-4FB8-9A84-2F3795F8D06D}" srcOrd="0" destOrd="0" presId="urn:microsoft.com/office/officeart/2005/8/layout/chevron2"/>
    <dgm:cxn modelId="{AEC63CD4-5ECE-4DB6-B4E3-2E6F90C4BCE1}" srcId="{E8385A18-2FC7-4469-B542-6B638B79A01B}" destId="{760E2FDC-4BDC-4245-9679-D2D08031AADF}" srcOrd="0" destOrd="0" parTransId="{985FEFFF-0C5A-406F-AF7A-E9217B19A381}" sibTransId="{B721BA84-9C45-4C77-91C8-0DC05649272E}"/>
    <dgm:cxn modelId="{86DD33B0-E1A9-434D-B497-E8960EC8DC1C}" type="presOf" srcId="{D50C0709-80C2-475A-B2BC-16DF0EF4EF47}" destId="{8B5F3AF4-D357-484A-A969-67762D0A59C3}" srcOrd="0" destOrd="0" presId="urn:microsoft.com/office/officeart/2005/8/layout/chevron2"/>
    <dgm:cxn modelId="{FC46F17F-B529-4B32-9546-ACDA2B1F3C9D}" type="presOf" srcId="{E8385A18-2FC7-4469-B542-6B638B79A01B}" destId="{CFB31B4A-AB52-46A4-9E5C-9CB391874397}" srcOrd="0" destOrd="0" presId="urn:microsoft.com/office/officeart/2005/8/layout/chevron2"/>
    <dgm:cxn modelId="{7915AEB0-81E1-4A23-A5D8-32053981AACE}" srcId="{760E2FDC-4BDC-4245-9679-D2D08031AADF}" destId="{D50C0709-80C2-475A-B2BC-16DF0EF4EF47}" srcOrd="0" destOrd="0" parTransId="{F33B19CE-F5C9-4F5F-8A5E-FFF652EE0F7B}" sibTransId="{0816C8C9-FAFD-4739-8434-D9082FBA0019}"/>
    <dgm:cxn modelId="{2B517D23-2920-4FEF-BB45-7BF719B99B0E}" type="presOf" srcId="{63BF0ABF-1139-4909-A08D-1F2B562051F8}" destId="{AE557D88-76F8-4EDB-A42B-1B50CD8E2F72}" srcOrd="0" destOrd="0" presId="urn:microsoft.com/office/officeart/2005/8/layout/chevron2"/>
    <dgm:cxn modelId="{251FA082-7EDF-4986-9745-F58FD474B994}" type="presOf" srcId="{70C03BCD-D0F6-4FCD-B3B9-49616DB51639}" destId="{E3A91E62-3ABF-4B45-81C1-45436D3B2E5D}" srcOrd="0" destOrd="0" presId="urn:microsoft.com/office/officeart/2005/8/layout/chevron2"/>
    <dgm:cxn modelId="{33D11C5A-F5C8-455A-9FB3-10D2A24670AF}" type="presOf" srcId="{34F23687-CCC4-4869-8C76-E6773D72A626}" destId="{BA2E0677-873B-4F7B-9E44-50F9904E20E7}" srcOrd="0" destOrd="0" presId="urn:microsoft.com/office/officeart/2005/8/layout/chevron2"/>
    <dgm:cxn modelId="{6DD401BF-4A7D-4ABD-927B-A26037CFB33B}" srcId="{E8385A18-2FC7-4469-B542-6B638B79A01B}" destId="{63BF0ABF-1139-4909-A08D-1F2B562051F8}" srcOrd="1" destOrd="0" parTransId="{7849A540-6D72-4691-9682-741B64F527FB}" sibTransId="{F3A41E97-6121-4ADB-9428-24E6F8F667C2}"/>
    <dgm:cxn modelId="{164E584F-4991-41D4-AF6C-60E72D56D181}" srcId="{63BF0ABF-1139-4909-A08D-1F2B562051F8}" destId="{2E92D45C-3EB0-455C-9E05-21ACC9D52AAD}" srcOrd="0" destOrd="0" parTransId="{FCD530FA-8C46-4F3F-BBB1-EC8D07DE5F24}" sibTransId="{08DCD6A3-2CE6-43EE-AB6B-0529271BA4FB}"/>
    <dgm:cxn modelId="{BCD43BA2-A403-466E-A72B-CA8C43F2E57E}" type="presParOf" srcId="{CFB31B4A-AB52-46A4-9E5C-9CB391874397}" destId="{DB96B8F7-D091-488B-90D7-0759CD8B5740}" srcOrd="0" destOrd="0" presId="urn:microsoft.com/office/officeart/2005/8/layout/chevron2"/>
    <dgm:cxn modelId="{D812F1E7-48C5-4594-AD6F-335AB5C86529}" type="presParOf" srcId="{DB96B8F7-D091-488B-90D7-0759CD8B5740}" destId="{B16D11F8-54E7-4FB8-9A84-2F3795F8D06D}" srcOrd="0" destOrd="0" presId="urn:microsoft.com/office/officeart/2005/8/layout/chevron2"/>
    <dgm:cxn modelId="{9F356028-2E39-4C58-AE24-A5FB34E5AE74}" type="presParOf" srcId="{DB96B8F7-D091-488B-90D7-0759CD8B5740}" destId="{8B5F3AF4-D357-484A-A969-67762D0A59C3}" srcOrd="1" destOrd="0" presId="urn:microsoft.com/office/officeart/2005/8/layout/chevron2"/>
    <dgm:cxn modelId="{A7C243E4-61EE-4539-8936-242BC0D2057F}" type="presParOf" srcId="{CFB31B4A-AB52-46A4-9E5C-9CB391874397}" destId="{047C3161-4EC4-4AB3-93CA-11437C2891AB}" srcOrd="1" destOrd="0" presId="urn:microsoft.com/office/officeart/2005/8/layout/chevron2"/>
    <dgm:cxn modelId="{76020F4C-7DC9-4B59-A642-412315AD6FCD}" type="presParOf" srcId="{CFB31B4A-AB52-46A4-9E5C-9CB391874397}" destId="{A2E8FBB1-780D-4614-9BF0-C5613906D764}" srcOrd="2" destOrd="0" presId="urn:microsoft.com/office/officeart/2005/8/layout/chevron2"/>
    <dgm:cxn modelId="{BA7233D6-1D5D-40D9-A0F2-C74E3CDDEDE7}" type="presParOf" srcId="{A2E8FBB1-780D-4614-9BF0-C5613906D764}" destId="{AE557D88-76F8-4EDB-A42B-1B50CD8E2F72}" srcOrd="0" destOrd="0" presId="urn:microsoft.com/office/officeart/2005/8/layout/chevron2"/>
    <dgm:cxn modelId="{F0521D8A-F20A-459F-A3C1-57A2F801D253}" type="presParOf" srcId="{A2E8FBB1-780D-4614-9BF0-C5613906D764}" destId="{74824F90-53CF-428D-AE36-D6AE80F4DE49}" srcOrd="1" destOrd="0" presId="urn:microsoft.com/office/officeart/2005/8/layout/chevron2"/>
    <dgm:cxn modelId="{89182783-BF76-4C32-9E73-62312552DB1A}" type="presParOf" srcId="{CFB31B4A-AB52-46A4-9E5C-9CB391874397}" destId="{DF003F8F-786E-408A-B3B8-29B40F2C67C5}" srcOrd="3" destOrd="0" presId="urn:microsoft.com/office/officeart/2005/8/layout/chevron2"/>
    <dgm:cxn modelId="{ECBDDA76-6B51-4BD3-9E53-10FB5222C886}" type="presParOf" srcId="{CFB31B4A-AB52-46A4-9E5C-9CB391874397}" destId="{BFB2E423-535D-4438-967F-466810A72E0A}" srcOrd="4" destOrd="0" presId="urn:microsoft.com/office/officeart/2005/8/layout/chevron2"/>
    <dgm:cxn modelId="{34A1B8BA-1FD3-49E6-ABE0-6FC16DE1CA6A}" type="presParOf" srcId="{BFB2E423-535D-4438-967F-466810A72E0A}" destId="{BA2E0677-873B-4F7B-9E44-50F9904E20E7}" srcOrd="0" destOrd="0" presId="urn:microsoft.com/office/officeart/2005/8/layout/chevron2"/>
    <dgm:cxn modelId="{A4682F23-49D6-460D-AFC8-37A00A86B47A}" type="presParOf" srcId="{BFB2E423-535D-4438-967F-466810A72E0A}" destId="{E3A91E62-3ABF-4B45-81C1-45436D3B2E5D}" srcOrd="1" destOrd="0" presId="urn:microsoft.com/office/officeart/2005/8/layout/chevron2"/>
  </dgm:cxnLst>
  <dgm:bg>
    <a:gradFill flip="none" rotWithShape="1">
      <a:gsLst>
        <a:gs pos="0">
          <a:srgbClr val="FF0066">
            <a:tint val="66000"/>
            <a:satMod val="160000"/>
          </a:srgbClr>
        </a:gs>
        <a:gs pos="50000">
          <a:srgbClr val="FF0066">
            <a:tint val="44500"/>
            <a:satMod val="160000"/>
          </a:srgbClr>
        </a:gs>
        <a:gs pos="100000">
          <a:srgbClr val="FF0066">
            <a:tint val="23500"/>
            <a:satMod val="160000"/>
          </a:srgbClr>
        </a:gs>
      </a:gsLst>
      <a:lin ang="13500000" scaled="1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21846C-CC26-4BB4-8F3B-FF9EF089EBFD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66A938-EFEC-4284-99B7-6982059799C6}">
      <dgm:prSet phldrT="[Текст]"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Установление и внесение в ЕГРН сведений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о границах субъекта РФ, границах МО и населенных пунктов</a:t>
          </a:r>
          <a:endParaRPr lang="ru-RU" sz="1600" b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C02012-7D87-4151-8107-A00B0FB6BAC7}" type="parTrans" cxnId="{C302EF3F-F0F0-474A-9C00-CDBC67EB1E28}">
      <dgm:prSet/>
      <dgm:spPr/>
      <dgm:t>
        <a:bodyPr/>
        <a:lstStyle/>
        <a:p>
          <a:endParaRPr lang="ru-RU"/>
        </a:p>
      </dgm:t>
    </dgm:pt>
    <dgm:pt modelId="{08617D21-CF22-4E53-9488-420F767B46C4}" type="sibTrans" cxnId="{C302EF3F-F0F0-474A-9C00-CDBC67EB1E28}">
      <dgm:prSet/>
      <dgm:spPr/>
      <dgm:t>
        <a:bodyPr/>
        <a:lstStyle/>
        <a:p>
          <a:endParaRPr lang="ru-RU"/>
        </a:p>
      </dgm:t>
    </dgm:pt>
    <dgm:pt modelId="{57F979E4-5176-481B-99FA-DC214FEE8D47}">
      <dgm:prSet phldrT="[Текст]" custT="1"/>
      <dgm:spPr>
        <a:solidFill>
          <a:srgbClr val="CCFFFF">
            <a:alpha val="90000"/>
          </a:srgb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Заключено Соглашение о сотрудничестве между Правительством Кировской области и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Росреестром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816E740-F62D-4B8B-B049-EEB78BEC267A}" type="parTrans" cxnId="{DBB48BBD-5BD3-4FB9-BEBB-AFD3702B91AA}">
      <dgm:prSet/>
      <dgm:spPr/>
      <dgm:t>
        <a:bodyPr/>
        <a:lstStyle/>
        <a:p>
          <a:endParaRPr lang="ru-RU"/>
        </a:p>
      </dgm:t>
    </dgm:pt>
    <dgm:pt modelId="{DCF9FF7F-8667-4A31-A255-7A59744195D2}" type="sibTrans" cxnId="{DBB48BBD-5BD3-4FB9-BEBB-AFD3702B91AA}">
      <dgm:prSet/>
      <dgm:spPr/>
      <dgm:t>
        <a:bodyPr/>
        <a:lstStyle/>
        <a:p>
          <a:endParaRPr lang="ru-RU"/>
        </a:p>
      </dgm:t>
    </dgm:pt>
    <dgm:pt modelId="{636EC522-B99C-4388-9B96-C37C02CF7A51}">
      <dgm:prSet phldrT="[Текст]" custT="1"/>
      <dgm:spPr>
        <a:gradFill flip="none" rotWithShape="0">
          <a:gsLst>
            <a:gs pos="0">
              <a:srgbClr val="6699FF">
                <a:tint val="66000"/>
                <a:satMod val="160000"/>
              </a:srgbClr>
            </a:gs>
            <a:gs pos="50000">
              <a:srgbClr val="6699FF">
                <a:tint val="44500"/>
                <a:satMod val="160000"/>
              </a:srgbClr>
            </a:gs>
            <a:gs pos="100000">
              <a:srgbClr val="6699FF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Выполнены работы по переводу материалов по описанию границ МО в 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XML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-формат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(оплата по ГК – 598,2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.; внесено в ЕГРН 207 границ – 56,86% от общего количества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границ МО)</a:t>
          </a:r>
          <a:endParaRPr lang="ru-RU" sz="1400" dirty="0" smtClean="0">
            <a:latin typeface="Times New Roman" pitchFamily="18" charset="0"/>
            <a:cs typeface="Times New Roman" pitchFamily="18" charset="0"/>
          </a:endParaRPr>
        </a:p>
      </dgm:t>
    </dgm:pt>
    <dgm:pt modelId="{0ABBDF2B-D14B-4584-A4D8-1D8C81E1901B}" type="parTrans" cxnId="{F9CA7597-6B47-4E1C-B1AA-782AD164F26F}">
      <dgm:prSet/>
      <dgm:spPr/>
      <dgm:t>
        <a:bodyPr/>
        <a:lstStyle/>
        <a:p>
          <a:endParaRPr lang="ru-RU"/>
        </a:p>
      </dgm:t>
    </dgm:pt>
    <dgm:pt modelId="{9C0DB451-D942-418F-BE5C-90E7A1045BA7}" type="sibTrans" cxnId="{F9CA7597-6B47-4E1C-B1AA-782AD164F26F}">
      <dgm:prSet/>
      <dgm:spPr/>
      <dgm:t>
        <a:bodyPr/>
        <a:lstStyle/>
        <a:p>
          <a:endParaRPr lang="ru-RU"/>
        </a:p>
      </dgm:t>
    </dgm:pt>
    <dgm:pt modelId="{088D5557-AB48-457F-9C57-6A32D604CEAE}" type="pres">
      <dgm:prSet presAssocID="{6621846C-CC26-4BB4-8F3B-FF9EF089EBF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5E66D04-E35C-429C-85FC-E033F73F4BA5}" type="pres">
      <dgm:prSet presAssocID="{5C66A938-EFEC-4284-99B7-6982059799C6}" presName="root" presStyleCnt="0"/>
      <dgm:spPr/>
      <dgm:t>
        <a:bodyPr/>
        <a:lstStyle/>
        <a:p>
          <a:endParaRPr lang="ru-RU"/>
        </a:p>
      </dgm:t>
    </dgm:pt>
    <dgm:pt modelId="{6B45A35F-286D-4AB8-8418-4D044542ACDB}" type="pres">
      <dgm:prSet presAssocID="{5C66A938-EFEC-4284-99B7-6982059799C6}" presName="rootComposite" presStyleCnt="0"/>
      <dgm:spPr/>
      <dgm:t>
        <a:bodyPr/>
        <a:lstStyle/>
        <a:p>
          <a:endParaRPr lang="ru-RU"/>
        </a:p>
      </dgm:t>
    </dgm:pt>
    <dgm:pt modelId="{565F63D3-77BD-43EC-88A8-6F4252ECA190}" type="pres">
      <dgm:prSet presAssocID="{5C66A938-EFEC-4284-99B7-6982059799C6}" presName="rootText" presStyleLbl="node1" presStyleIdx="0" presStyleCnt="1" custScaleX="119351" custScaleY="46190" custLinFactNeighborX="2775" custLinFactNeighborY="11655"/>
      <dgm:spPr/>
      <dgm:t>
        <a:bodyPr/>
        <a:lstStyle/>
        <a:p>
          <a:endParaRPr lang="ru-RU"/>
        </a:p>
      </dgm:t>
    </dgm:pt>
    <dgm:pt modelId="{FFD47F17-FE98-4732-AC66-BAF32F7304B0}" type="pres">
      <dgm:prSet presAssocID="{5C66A938-EFEC-4284-99B7-6982059799C6}" presName="rootConnector" presStyleLbl="node1" presStyleIdx="0" presStyleCnt="1"/>
      <dgm:spPr/>
      <dgm:t>
        <a:bodyPr/>
        <a:lstStyle/>
        <a:p>
          <a:endParaRPr lang="ru-RU"/>
        </a:p>
      </dgm:t>
    </dgm:pt>
    <dgm:pt modelId="{A0B55137-66D3-4BD2-BFB8-7A5AD1C050FE}" type="pres">
      <dgm:prSet presAssocID="{5C66A938-EFEC-4284-99B7-6982059799C6}" presName="childShape" presStyleCnt="0"/>
      <dgm:spPr/>
      <dgm:t>
        <a:bodyPr/>
        <a:lstStyle/>
        <a:p>
          <a:endParaRPr lang="ru-RU"/>
        </a:p>
      </dgm:t>
    </dgm:pt>
    <dgm:pt modelId="{006B40CC-C355-42F4-80D6-F954B7C7C2B3}" type="pres">
      <dgm:prSet presAssocID="{F816E740-F62D-4B8B-B049-EEB78BEC267A}" presName="Name13" presStyleLbl="parChTrans1D2" presStyleIdx="0" presStyleCnt="2"/>
      <dgm:spPr/>
      <dgm:t>
        <a:bodyPr/>
        <a:lstStyle/>
        <a:p>
          <a:endParaRPr lang="ru-RU"/>
        </a:p>
      </dgm:t>
    </dgm:pt>
    <dgm:pt modelId="{C6089D1C-0995-4C73-8AE2-5176607C8958}" type="pres">
      <dgm:prSet presAssocID="{57F979E4-5176-481B-99FA-DC214FEE8D47}" presName="childText" presStyleLbl="bgAcc1" presStyleIdx="0" presStyleCnt="2" custScaleX="121004" custScaleY="51115" custLinFactNeighborX="465" custLinFactNeighborY="-5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5E6C2-240F-45FA-94BE-FDDBBC2EED2A}" type="pres">
      <dgm:prSet presAssocID="{0ABBDF2B-D14B-4584-A4D8-1D8C81E1901B}" presName="Name13" presStyleLbl="parChTrans1D2" presStyleIdx="1" presStyleCnt="2"/>
      <dgm:spPr/>
      <dgm:t>
        <a:bodyPr/>
        <a:lstStyle/>
        <a:p>
          <a:endParaRPr lang="ru-RU"/>
        </a:p>
      </dgm:t>
    </dgm:pt>
    <dgm:pt modelId="{53C4BC60-33AC-40D2-8EB2-96DAF387264B}" type="pres">
      <dgm:prSet presAssocID="{636EC522-B99C-4388-9B96-C37C02CF7A51}" presName="childText" presStyleLbl="bgAcc1" presStyleIdx="1" presStyleCnt="2" custScaleX="111153" custScaleY="67228" custLinFactNeighborX="8486" custLinFactNeighborY="-15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EBAE5A-9EB2-4DAB-A78C-F19D07374C7C}" type="presOf" srcId="{F816E740-F62D-4B8B-B049-EEB78BEC267A}" destId="{006B40CC-C355-42F4-80D6-F954B7C7C2B3}" srcOrd="0" destOrd="0" presId="urn:microsoft.com/office/officeart/2005/8/layout/hierarchy3"/>
    <dgm:cxn modelId="{D47FD49C-E3A8-4C41-8DA0-5701D002C401}" type="presOf" srcId="{57F979E4-5176-481B-99FA-DC214FEE8D47}" destId="{C6089D1C-0995-4C73-8AE2-5176607C8958}" srcOrd="0" destOrd="0" presId="urn:microsoft.com/office/officeart/2005/8/layout/hierarchy3"/>
    <dgm:cxn modelId="{61C7A7C1-0B42-4241-859F-D845AD5BDEAF}" type="presOf" srcId="{5C66A938-EFEC-4284-99B7-6982059799C6}" destId="{565F63D3-77BD-43EC-88A8-6F4252ECA190}" srcOrd="0" destOrd="0" presId="urn:microsoft.com/office/officeart/2005/8/layout/hierarchy3"/>
    <dgm:cxn modelId="{C302EF3F-F0F0-474A-9C00-CDBC67EB1E28}" srcId="{6621846C-CC26-4BB4-8F3B-FF9EF089EBFD}" destId="{5C66A938-EFEC-4284-99B7-6982059799C6}" srcOrd="0" destOrd="0" parTransId="{B2C02012-7D87-4151-8107-A00B0FB6BAC7}" sibTransId="{08617D21-CF22-4E53-9488-420F767B46C4}"/>
    <dgm:cxn modelId="{6DADE5B6-718A-4215-8F23-338F2C7F52C0}" type="presOf" srcId="{6621846C-CC26-4BB4-8F3B-FF9EF089EBFD}" destId="{088D5557-AB48-457F-9C57-6A32D604CEAE}" srcOrd="0" destOrd="0" presId="urn:microsoft.com/office/officeart/2005/8/layout/hierarchy3"/>
    <dgm:cxn modelId="{0AD17F77-B472-4F97-895C-EA4A454FBCF8}" type="presOf" srcId="{5C66A938-EFEC-4284-99B7-6982059799C6}" destId="{FFD47F17-FE98-4732-AC66-BAF32F7304B0}" srcOrd="1" destOrd="0" presId="urn:microsoft.com/office/officeart/2005/8/layout/hierarchy3"/>
    <dgm:cxn modelId="{1F6003EB-ABA1-406D-A5A9-FCDA3D5B81EF}" type="presOf" srcId="{636EC522-B99C-4388-9B96-C37C02CF7A51}" destId="{53C4BC60-33AC-40D2-8EB2-96DAF387264B}" srcOrd="0" destOrd="0" presId="urn:microsoft.com/office/officeart/2005/8/layout/hierarchy3"/>
    <dgm:cxn modelId="{F9CA7597-6B47-4E1C-B1AA-782AD164F26F}" srcId="{5C66A938-EFEC-4284-99B7-6982059799C6}" destId="{636EC522-B99C-4388-9B96-C37C02CF7A51}" srcOrd="1" destOrd="0" parTransId="{0ABBDF2B-D14B-4584-A4D8-1D8C81E1901B}" sibTransId="{9C0DB451-D942-418F-BE5C-90E7A1045BA7}"/>
    <dgm:cxn modelId="{4CEE8FB5-0D20-4F1C-86BD-649177B9CDF3}" type="presOf" srcId="{0ABBDF2B-D14B-4584-A4D8-1D8C81E1901B}" destId="{6AF5E6C2-240F-45FA-94BE-FDDBBC2EED2A}" srcOrd="0" destOrd="0" presId="urn:microsoft.com/office/officeart/2005/8/layout/hierarchy3"/>
    <dgm:cxn modelId="{DBB48BBD-5BD3-4FB9-BEBB-AFD3702B91AA}" srcId="{5C66A938-EFEC-4284-99B7-6982059799C6}" destId="{57F979E4-5176-481B-99FA-DC214FEE8D47}" srcOrd="0" destOrd="0" parTransId="{F816E740-F62D-4B8B-B049-EEB78BEC267A}" sibTransId="{DCF9FF7F-8667-4A31-A255-7A59744195D2}"/>
    <dgm:cxn modelId="{981FE65C-4F09-462C-A944-3E25AA43592F}" type="presParOf" srcId="{088D5557-AB48-457F-9C57-6A32D604CEAE}" destId="{25E66D04-E35C-429C-85FC-E033F73F4BA5}" srcOrd="0" destOrd="0" presId="urn:microsoft.com/office/officeart/2005/8/layout/hierarchy3"/>
    <dgm:cxn modelId="{45A2764B-EAF7-417F-B327-BEB4A1D55D13}" type="presParOf" srcId="{25E66D04-E35C-429C-85FC-E033F73F4BA5}" destId="{6B45A35F-286D-4AB8-8418-4D044542ACDB}" srcOrd="0" destOrd="0" presId="urn:microsoft.com/office/officeart/2005/8/layout/hierarchy3"/>
    <dgm:cxn modelId="{9D1D290B-FA51-4EEC-B36A-E46B9C97E2B9}" type="presParOf" srcId="{6B45A35F-286D-4AB8-8418-4D044542ACDB}" destId="{565F63D3-77BD-43EC-88A8-6F4252ECA190}" srcOrd="0" destOrd="0" presId="urn:microsoft.com/office/officeart/2005/8/layout/hierarchy3"/>
    <dgm:cxn modelId="{C8C83EED-1893-4F65-A8F5-740EE20F77DE}" type="presParOf" srcId="{6B45A35F-286D-4AB8-8418-4D044542ACDB}" destId="{FFD47F17-FE98-4732-AC66-BAF32F7304B0}" srcOrd="1" destOrd="0" presId="urn:microsoft.com/office/officeart/2005/8/layout/hierarchy3"/>
    <dgm:cxn modelId="{5DF76DBB-958F-4F2D-9FE4-BEFDB3BF24D5}" type="presParOf" srcId="{25E66D04-E35C-429C-85FC-E033F73F4BA5}" destId="{A0B55137-66D3-4BD2-BFB8-7A5AD1C050FE}" srcOrd="1" destOrd="0" presId="urn:microsoft.com/office/officeart/2005/8/layout/hierarchy3"/>
    <dgm:cxn modelId="{5B51051A-9D19-4B00-84FB-3A555CE8AE62}" type="presParOf" srcId="{A0B55137-66D3-4BD2-BFB8-7A5AD1C050FE}" destId="{006B40CC-C355-42F4-80D6-F954B7C7C2B3}" srcOrd="0" destOrd="0" presId="urn:microsoft.com/office/officeart/2005/8/layout/hierarchy3"/>
    <dgm:cxn modelId="{F27692AD-F654-4FE9-9A34-8F151689BF12}" type="presParOf" srcId="{A0B55137-66D3-4BD2-BFB8-7A5AD1C050FE}" destId="{C6089D1C-0995-4C73-8AE2-5176607C8958}" srcOrd="1" destOrd="0" presId="urn:microsoft.com/office/officeart/2005/8/layout/hierarchy3"/>
    <dgm:cxn modelId="{65E471AB-100E-45D8-8768-E100B44BFD06}" type="presParOf" srcId="{A0B55137-66D3-4BD2-BFB8-7A5AD1C050FE}" destId="{6AF5E6C2-240F-45FA-94BE-FDDBBC2EED2A}" srcOrd="2" destOrd="0" presId="urn:microsoft.com/office/officeart/2005/8/layout/hierarchy3"/>
    <dgm:cxn modelId="{811EDEC6-2E95-4055-BC4C-E1F3EEF5F598}" type="presParOf" srcId="{A0B55137-66D3-4BD2-BFB8-7A5AD1C050FE}" destId="{53C4BC60-33AC-40D2-8EB2-96DAF387264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976D6-F37D-448E-93B9-81B6202C058B}">
      <dsp:nvSpPr>
        <dsp:cNvPr id="0" name=""/>
        <dsp:cNvSpPr/>
      </dsp:nvSpPr>
      <dsp:spPr>
        <a:xfrm>
          <a:off x="0" y="383035"/>
          <a:ext cx="691276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650680-C6BB-4025-8205-B8109D189ED5}">
      <dsp:nvSpPr>
        <dsp:cNvPr id="0" name=""/>
        <dsp:cNvSpPr/>
      </dsp:nvSpPr>
      <dsp:spPr>
        <a:xfrm>
          <a:off x="345638" y="43555"/>
          <a:ext cx="5847033" cy="678960"/>
        </a:xfrm>
        <a:prstGeom prst="roundRect">
          <a:avLst/>
        </a:prstGeom>
        <a:solidFill>
          <a:srgbClr val="CCFF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99"/>
              </a:solidFill>
              <a:latin typeface="+mj-lt"/>
            </a:rPr>
            <a:t>Обеспечение эффективности использования государственного имущества и распоряжения государственным имуществом Кировской области</a:t>
          </a:r>
          <a:endParaRPr lang="ru-RU" sz="1400" b="1" kern="1200" dirty="0">
            <a:solidFill>
              <a:srgbClr val="000099"/>
            </a:solidFill>
            <a:latin typeface="+mj-lt"/>
          </a:endParaRPr>
        </a:p>
      </dsp:txBody>
      <dsp:txXfrm>
        <a:off x="378782" y="76699"/>
        <a:ext cx="5780745" cy="612672"/>
      </dsp:txXfrm>
    </dsp:sp>
    <dsp:sp modelId="{DA1A8BAC-B856-4F15-AB97-7CE90E74197B}">
      <dsp:nvSpPr>
        <dsp:cNvPr id="0" name=""/>
        <dsp:cNvSpPr/>
      </dsp:nvSpPr>
      <dsp:spPr>
        <a:xfrm>
          <a:off x="0" y="1426315"/>
          <a:ext cx="691276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D4F13-8C14-48F2-BB8F-CA6F455676D1}">
      <dsp:nvSpPr>
        <dsp:cNvPr id="0" name=""/>
        <dsp:cNvSpPr/>
      </dsp:nvSpPr>
      <dsp:spPr>
        <a:xfrm>
          <a:off x="345638" y="1086835"/>
          <a:ext cx="5847033" cy="678960"/>
        </a:xfrm>
        <a:prstGeom prst="roundRect">
          <a:avLst/>
        </a:prstGeom>
        <a:gradFill rotWithShape="0">
          <a:gsLst>
            <a:gs pos="0">
              <a:srgbClr val="CCFFFF">
                <a:lumMod val="84000"/>
              </a:srgb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99"/>
              </a:solidFill>
              <a:latin typeface="+mj-lt"/>
            </a:rPr>
            <a:t>Обеспечение поступления доходов от использования государственного имущества Кировской области</a:t>
          </a:r>
          <a:endParaRPr lang="ru-RU" sz="1400" b="1" kern="1200" dirty="0">
            <a:solidFill>
              <a:srgbClr val="000099"/>
            </a:solidFill>
            <a:latin typeface="+mj-lt"/>
          </a:endParaRPr>
        </a:p>
      </dsp:txBody>
      <dsp:txXfrm>
        <a:off x="378782" y="1119979"/>
        <a:ext cx="5780745" cy="612672"/>
      </dsp:txXfrm>
    </dsp:sp>
    <dsp:sp modelId="{C0816FAD-C8A0-4CCB-AB57-F1F5992EE422}">
      <dsp:nvSpPr>
        <dsp:cNvPr id="0" name=""/>
        <dsp:cNvSpPr/>
      </dsp:nvSpPr>
      <dsp:spPr>
        <a:xfrm>
          <a:off x="0" y="2469595"/>
          <a:ext cx="691276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76E96-8F9B-415F-AAC3-0DD30F24840E}">
      <dsp:nvSpPr>
        <dsp:cNvPr id="0" name=""/>
        <dsp:cNvSpPr/>
      </dsp:nvSpPr>
      <dsp:spPr>
        <a:xfrm>
          <a:off x="345638" y="2130115"/>
          <a:ext cx="5847033" cy="678960"/>
        </a:xfrm>
        <a:prstGeom prst="roundRect">
          <a:avLst/>
        </a:prstGeom>
        <a:solidFill>
          <a:srgbClr val="CCFF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99"/>
              </a:solidFill>
              <a:latin typeface="+mj-lt"/>
            </a:rPr>
            <a:t>Совершенствование системы учета и контроля использования государственного имущества </a:t>
          </a:r>
          <a:endParaRPr lang="ru-RU" sz="1400" b="1" kern="1200" dirty="0">
            <a:solidFill>
              <a:srgbClr val="000099"/>
            </a:solidFill>
            <a:latin typeface="+mj-lt"/>
          </a:endParaRPr>
        </a:p>
      </dsp:txBody>
      <dsp:txXfrm>
        <a:off x="378782" y="2163259"/>
        <a:ext cx="5780745" cy="612672"/>
      </dsp:txXfrm>
    </dsp:sp>
    <dsp:sp modelId="{A1EF9E72-D210-4223-9AEA-0E7AE7398AD2}">
      <dsp:nvSpPr>
        <dsp:cNvPr id="0" name=""/>
        <dsp:cNvSpPr/>
      </dsp:nvSpPr>
      <dsp:spPr>
        <a:xfrm>
          <a:off x="0" y="3512875"/>
          <a:ext cx="691276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D68462-B2C4-4923-B630-0C8ED9D6BC7C}">
      <dsp:nvSpPr>
        <dsp:cNvPr id="0" name=""/>
        <dsp:cNvSpPr/>
      </dsp:nvSpPr>
      <dsp:spPr>
        <a:xfrm>
          <a:off x="345638" y="3173395"/>
          <a:ext cx="5847033" cy="678960"/>
        </a:xfrm>
        <a:prstGeom prst="roundRect">
          <a:avLst/>
        </a:prstGeom>
        <a:gradFill rotWithShape="0">
          <a:gsLst>
            <a:gs pos="0">
              <a:srgbClr val="CCFFFF">
                <a:lumMod val="84000"/>
                <a:alpha val="80000"/>
              </a:srgb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99"/>
              </a:solidFill>
              <a:latin typeface="+mj-lt"/>
            </a:rPr>
            <a:t>Организация работ по информационному обеспечению наполнения Единого государственного реестра недвижимости на территории Кировской области</a:t>
          </a:r>
          <a:endParaRPr lang="ru-RU" sz="1400" b="1" kern="1200" dirty="0">
            <a:solidFill>
              <a:srgbClr val="000099"/>
            </a:solidFill>
            <a:latin typeface="+mj-lt"/>
          </a:endParaRPr>
        </a:p>
      </dsp:txBody>
      <dsp:txXfrm>
        <a:off x="378782" y="3206539"/>
        <a:ext cx="5780745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D11F8-54E7-4FB8-9A84-2F3795F8D06D}">
      <dsp:nvSpPr>
        <dsp:cNvPr id="0" name=""/>
        <dsp:cNvSpPr/>
      </dsp:nvSpPr>
      <dsp:spPr>
        <a:xfrm rot="5400000">
          <a:off x="-210405" y="213467"/>
          <a:ext cx="1402700" cy="981890"/>
        </a:xfrm>
        <a:prstGeom prst="chevron">
          <a:avLst/>
        </a:prstGeom>
        <a:solidFill>
          <a:srgbClr val="6699FF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06.2017</a:t>
          </a:r>
          <a:endParaRPr lang="ru-RU" sz="1400" b="1" kern="1200" dirty="0">
            <a:solidFill>
              <a:schemeClr val="tx1"/>
            </a:solidFill>
          </a:endParaRPr>
        </a:p>
      </dsp:txBody>
      <dsp:txXfrm rot="-5400000">
        <a:off x="0" y="494007"/>
        <a:ext cx="981890" cy="420810"/>
      </dsp:txXfrm>
    </dsp:sp>
    <dsp:sp modelId="{8B5F3AF4-D357-484A-A969-67762D0A59C3}">
      <dsp:nvSpPr>
        <dsp:cNvPr id="0" name=""/>
        <dsp:cNvSpPr/>
      </dsp:nvSpPr>
      <dsp:spPr>
        <a:xfrm rot="5400000">
          <a:off x="4117467" y="-3135577"/>
          <a:ext cx="911755" cy="71829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Начало </a:t>
          </a:r>
          <a:r>
            <a:rPr lang="ru-RU" sz="1400" b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проведения кадастровых работ по выполнению государственного задания </a:t>
          </a:r>
          <a:endParaRPr lang="ru-RU" sz="1400" b="1" kern="12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981890" y="44508"/>
        <a:ext cx="7138401" cy="822739"/>
      </dsp:txXfrm>
    </dsp:sp>
    <dsp:sp modelId="{AE557D88-76F8-4EDB-A42B-1B50CD8E2F72}">
      <dsp:nvSpPr>
        <dsp:cNvPr id="0" name=""/>
        <dsp:cNvSpPr/>
      </dsp:nvSpPr>
      <dsp:spPr>
        <a:xfrm rot="5400000">
          <a:off x="-210405" y="1516452"/>
          <a:ext cx="1402700" cy="981890"/>
        </a:xfrm>
        <a:prstGeom prst="chevron">
          <a:avLst/>
        </a:prstGeom>
        <a:solidFill>
          <a:srgbClr val="9999FF"/>
        </a:solidFill>
        <a:ln w="2540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29.12.2017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0" y="1796992"/>
        <a:ext cx="981890" cy="420810"/>
      </dsp:txXfrm>
    </dsp:sp>
    <dsp:sp modelId="{74824F90-53CF-428D-AE36-D6AE80F4DE49}">
      <dsp:nvSpPr>
        <dsp:cNvPr id="0" name=""/>
        <dsp:cNvSpPr/>
      </dsp:nvSpPr>
      <dsp:spPr>
        <a:xfrm rot="5400000">
          <a:off x="4025644" y="-1829530"/>
          <a:ext cx="1095400" cy="71829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Проведен сбор, обработка, систематизация и накопление информации, необходимой для определения кадастровой стоимости, в том числе о данных рынка недвижимости, а также информации, использованной при проведении государственной кадастровой оценки и формируемой в результате ее проведения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338 участков земель особо охраняемых территорий</a:t>
          </a:r>
          <a:endParaRPr lang="ru-RU" sz="1400" b="1" kern="12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981890" y="1267697"/>
        <a:ext cx="7129436" cy="988454"/>
      </dsp:txXfrm>
    </dsp:sp>
    <dsp:sp modelId="{BA2E0677-873B-4F7B-9E44-50F9904E20E7}">
      <dsp:nvSpPr>
        <dsp:cNvPr id="0" name=""/>
        <dsp:cNvSpPr/>
      </dsp:nvSpPr>
      <dsp:spPr>
        <a:xfrm rot="5400000">
          <a:off x="-210405" y="2727614"/>
          <a:ext cx="1402700" cy="981890"/>
        </a:xfrm>
        <a:prstGeom prst="chevron">
          <a:avLst/>
        </a:prstGeom>
        <a:solidFill>
          <a:srgbClr val="9999FF"/>
        </a:solidFill>
        <a:ln w="25400" cap="flat" cmpd="sng" algn="ctr">
          <a:solidFill>
            <a:schemeClr val="accent3">
              <a:hueOff val="19219448"/>
              <a:satOff val="6803"/>
              <a:lumOff val="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28.12.2017 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0" y="3008154"/>
        <a:ext cx="981890" cy="420810"/>
      </dsp:txXfrm>
    </dsp:sp>
    <dsp:sp modelId="{E3A91E62-3ABF-4B45-81C1-45436D3B2E5D}">
      <dsp:nvSpPr>
        <dsp:cNvPr id="0" name=""/>
        <dsp:cNvSpPr/>
      </dsp:nvSpPr>
      <dsp:spPr>
        <a:xfrm rot="5400000">
          <a:off x="4117467" y="-618367"/>
          <a:ext cx="911755" cy="71829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9219448"/>
              <a:satOff val="6803"/>
              <a:lumOff val="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Распоряжение министерства имущественных отношений и инвестиционной политики Кировской области «О проведении государственной кадастровой оценки на территории Кировской области в 2018 году»</a:t>
          </a:r>
          <a:endParaRPr lang="ru-RU" sz="1400" b="1" kern="12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981890" y="2561718"/>
        <a:ext cx="7138401" cy="8227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F63D3-77BD-43EC-88A8-6F4252ECA190}">
      <dsp:nvSpPr>
        <dsp:cNvPr id="0" name=""/>
        <dsp:cNvSpPr/>
      </dsp:nvSpPr>
      <dsp:spPr>
        <a:xfrm>
          <a:off x="86712" y="240835"/>
          <a:ext cx="4881839" cy="94465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Установление и внесение в ЕГРН сведений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о границах субъекта РФ, границах МО и населенных пунктов</a:t>
          </a:r>
          <a:endParaRPr lang="ru-RU" sz="1600" b="1" kern="12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4380" y="268503"/>
        <a:ext cx="4826503" cy="889323"/>
      </dsp:txXfrm>
    </dsp:sp>
    <dsp:sp modelId="{006B40CC-C355-42F4-80D6-F954B7C7C2B3}">
      <dsp:nvSpPr>
        <dsp:cNvPr id="0" name=""/>
        <dsp:cNvSpPr/>
      </dsp:nvSpPr>
      <dsp:spPr>
        <a:xfrm>
          <a:off x="574896" y="1185494"/>
          <a:ext cx="432998" cy="684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4525"/>
              </a:lnTo>
              <a:lnTo>
                <a:pt x="432998" y="684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089D1C-0995-4C73-8AE2-5176607C8958}">
      <dsp:nvSpPr>
        <dsp:cNvPr id="0" name=""/>
        <dsp:cNvSpPr/>
      </dsp:nvSpPr>
      <dsp:spPr>
        <a:xfrm>
          <a:off x="1007894" y="1347328"/>
          <a:ext cx="3959562" cy="1045383"/>
        </a:xfrm>
        <a:prstGeom prst="roundRect">
          <a:avLst>
            <a:gd name="adj" fmla="val 10000"/>
          </a:avLst>
        </a:prstGeom>
        <a:solidFill>
          <a:srgbClr val="CCFFFF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Заключено Соглашение о сотрудничестве между Правительством Кировской области и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Росреестром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38512" y="1377946"/>
        <a:ext cx="3898326" cy="984147"/>
      </dsp:txXfrm>
    </dsp:sp>
    <dsp:sp modelId="{6AF5E6C2-240F-45FA-94BE-FDDBBC2EED2A}">
      <dsp:nvSpPr>
        <dsp:cNvPr id="0" name=""/>
        <dsp:cNvSpPr/>
      </dsp:nvSpPr>
      <dsp:spPr>
        <a:xfrm>
          <a:off x="574896" y="1185494"/>
          <a:ext cx="695466" cy="2195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5111"/>
              </a:lnTo>
              <a:lnTo>
                <a:pt x="695466" y="21951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4BC60-33AC-40D2-8EB2-96DAF387264B}">
      <dsp:nvSpPr>
        <dsp:cNvPr id="0" name=""/>
        <dsp:cNvSpPr/>
      </dsp:nvSpPr>
      <dsp:spPr>
        <a:xfrm>
          <a:off x="1270362" y="2693146"/>
          <a:ext cx="3637212" cy="137492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6699FF">
                <a:tint val="66000"/>
                <a:satMod val="160000"/>
              </a:srgbClr>
            </a:gs>
            <a:gs pos="50000">
              <a:srgbClr val="6699FF">
                <a:tint val="44500"/>
                <a:satMod val="160000"/>
              </a:srgbClr>
            </a:gs>
            <a:gs pos="100000">
              <a:srgbClr val="6699FF">
                <a:tint val="23500"/>
                <a:satMod val="160000"/>
              </a:srgbClr>
            </a:gs>
          </a:gsLst>
          <a:lin ang="16200000" scaled="1"/>
          <a:tileRect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Выполнены работы по переводу материалов по описанию границ МО в 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XML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-формат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(оплата по ГК – 598,2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.; внесено в ЕГРН 207 границ – 56,86% от общего количества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границ МО)</a:t>
          </a: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1310632" y="2733416"/>
        <a:ext cx="3556672" cy="1294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0.5045</cdr:x>
      <cdr:y>0.17021</cdr:y>
    </cdr:from>
    <cdr:to>
      <cdr:x>0.99099</cdr:x>
      <cdr:y>0.34681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30476" y="677333"/>
          <a:ext cx="3983023" cy="702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00CC"/>
              </a:solidFill>
            </a:rPr>
            <a:t>Средства областного бюджета</a:t>
          </a:r>
        </a:p>
        <a:p xmlns:a="http://schemas.openxmlformats.org/drawingml/2006/main">
          <a:r>
            <a:rPr lang="ru-RU" sz="1400" b="1" dirty="0" smtClean="0">
              <a:solidFill>
                <a:srgbClr val="0000CC"/>
              </a:solidFill>
            </a:rPr>
            <a:t>Всего за 2013-2020 годы – 466,8 млн. рублей</a:t>
          </a:r>
          <a:endParaRPr lang="ru-RU" sz="1400" b="1" dirty="0">
            <a:solidFill>
              <a:srgbClr val="0000CC"/>
            </a:solidFill>
          </a:endParaRPr>
        </a:p>
      </cdr:txBody>
    </cdr:sp>
  </cdr:relSizeAnchor>
  <cdr:relSizeAnchor xmlns:cdr="http://schemas.openxmlformats.org/drawingml/2006/chartDrawing">
    <cdr:from>
      <cdr:x>0</cdr:x>
      <cdr:y>0.52564</cdr:y>
    </cdr:from>
    <cdr:to>
      <cdr:x>0.18018</cdr:x>
      <cdr:y>0.57693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-611560" y="2952328"/>
          <a:ext cx="1440159" cy="288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0.61667</cdr:x>
      <cdr:y>0.33333</cdr:y>
    </cdr:from>
    <cdr:to>
      <cdr:x>0.8</cdr:x>
      <cdr:y>0.59259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64310" y="1296144"/>
          <a:ext cx="792074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 smtClean="0">
            <a:solidFill>
              <a:srgbClr val="002060"/>
            </a:solidFill>
          </a:endParaRPr>
        </a:p>
        <a:p xmlns:a="http://schemas.openxmlformats.org/drawingml/2006/main">
          <a:r>
            <a:rPr lang="ru-RU" sz="1600" b="1" dirty="0">
              <a:solidFill>
                <a:srgbClr val="002060"/>
              </a:solidFill>
            </a:rPr>
            <a:t> </a:t>
          </a:r>
          <a:r>
            <a:rPr lang="ru-RU" sz="1600" b="1" dirty="0" smtClean="0">
              <a:solidFill>
                <a:srgbClr val="002060"/>
              </a:solidFill>
            </a:rPr>
            <a:t>   </a:t>
          </a:r>
          <a:r>
            <a:rPr lang="ru-RU" sz="1600" b="1" dirty="0" smtClean="0">
              <a:solidFill>
                <a:srgbClr val="002060"/>
              </a:solidFill>
              <a:latin typeface="+mj-lt"/>
            </a:rPr>
            <a:t>243,0</a:t>
          </a:r>
          <a:endParaRPr lang="ru-RU" sz="1600" b="1" dirty="0">
            <a:solidFill>
              <a:srgbClr val="002060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0.45</cdr:x>
      <cdr:y>0.03333</cdr:y>
    </cdr:from>
    <cdr:to>
      <cdr:x>1</cdr:x>
      <cdr:y>0.13333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44216" y="144016"/>
          <a:ext cx="237626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+mj-lt"/>
            </a:rPr>
            <a:t>Доходы, млн. рублей</a:t>
          </a:r>
          <a:endParaRPr lang="ru-RU" sz="1400" b="1" dirty="0">
            <a:solidFill>
              <a:srgbClr val="002060"/>
            </a:solidFill>
            <a:latin typeface="+mj-lt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0.65656</cdr:x>
      <cdr:y>0.45902</cdr:y>
    </cdr:from>
    <cdr:to>
      <cdr:x>0.80925</cdr:x>
      <cdr:y>0.54098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96344" y="2016224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02060"/>
              </a:solidFill>
              <a:latin typeface="+mj-lt"/>
            </a:rPr>
            <a:t>80,8</a:t>
          </a:r>
          <a:endParaRPr lang="ru-RU" sz="1600" b="1" dirty="0">
            <a:solidFill>
              <a:srgbClr val="002060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0.39699</cdr:x>
      <cdr:y>0.04918</cdr:y>
    </cdr:from>
    <cdr:to>
      <cdr:x>0.91613</cdr:x>
      <cdr:y>0.16393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72208" y="216024"/>
          <a:ext cx="244827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+mj-lt"/>
            </a:rPr>
            <a:t>Расходы, млн. рублей</a:t>
          </a:r>
          <a:endParaRPr lang="ru-RU" sz="1400" b="1" dirty="0">
            <a:solidFill>
              <a:srgbClr val="002060"/>
            </a:solidFill>
            <a:latin typeface="+mj-lt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0.50531</cdr:x>
      <cdr:y>0</cdr:y>
    </cdr:from>
    <cdr:to>
      <cdr:x>0.9918</cdr:x>
      <cdr:y>0.11539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39166" y="0"/>
          <a:ext cx="4273803" cy="531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dirty="0">
            <a:solidFill>
              <a:srgbClr val="0000CC"/>
            </a:solidFill>
          </a:endParaRPr>
        </a:p>
      </cdr:txBody>
    </cdr:sp>
  </cdr:relSizeAnchor>
  <cdr:relSizeAnchor xmlns:cdr="http://schemas.openxmlformats.org/drawingml/2006/chartDrawing">
    <cdr:from>
      <cdr:x>0.33333</cdr:x>
      <cdr:y>0.33333</cdr:y>
    </cdr:from>
    <cdr:to>
      <cdr:x>0.51351</cdr:x>
      <cdr:y>0.38462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64296" y="1872208"/>
          <a:ext cx="144016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0.51351</cdr:x>
      <cdr:y>0.16667</cdr:y>
    </cdr:from>
    <cdr:to>
      <cdr:x>0.90991</cdr:x>
      <cdr:y>0.24359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04456" y="936104"/>
          <a:ext cx="316835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0.01639</cdr:x>
      <cdr:y>0.12121</cdr:y>
    </cdr:from>
    <cdr:to>
      <cdr:x>0.47585</cdr:x>
      <cdr:y>0.24621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4016" y="576064"/>
          <a:ext cx="4036345" cy="594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ru-RU" sz="1400" b="0" i="0" u="none" strike="noStrike" kern="0" cap="none" spc="0" normalizeH="0" baseline="0" noProof="0" dirty="0">
            <a:ln>
              <a:noFill/>
            </a:ln>
            <a:solidFill>
              <a:srgbClr val="0000CC"/>
            </a:solidFill>
            <a:effectLst/>
            <a:uLnTx/>
            <a:uFillTx/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0.54054</cdr:x>
      <cdr:y>0.15385</cdr:y>
    </cdr:from>
    <cdr:to>
      <cdr:x>0.71171</cdr:x>
      <cdr:y>0.26923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20480" y="864096"/>
          <a:ext cx="1368152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23E44-F59B-4A9B-9378-98DDDFB2F7E8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534B0-7C7C-4EC4-8E33-35E3A8598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282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F6353-7F58-4053-A26B-338BBCA07FA3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8895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ABFBA-B86A-4A28-A900-1A8A76E192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324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S:\СВЕТА (НЕ УДАЛЯТЬ!!!!!!!!!!!!!!!!!!!!!!)\Работа ДЗ\Презентации\НОВЫЙ ШАБЛОН 2016\ФОТО\9b5f28f249b60412a4cf9cbc7cf8af4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 userDrawn="1"/>
        </p:nvSpPr>
        <p:spPr>
          <a:xfrm>
            <a:off x="-3" y="0"/>
            <a:ext cx="9144003" cy="685800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-1" y="2155430"/>
            <a:ext cx="9329821" cy="2057260"/>
          </a:xfrm>
          <a:prstGeom prst="rect">
            <a:avLst/>
          </a:prstGeom>
          <a:gradFill>
            <a:gsLst>
              <a:gs pos="0">
                <a:schemeClr val="bg1">
                  <a:alpha val="63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4212690"/>
            <a:ext cx="7538484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Шестиугольник 11"/>
          <p:cNvSpPr/>
          <p:nvPr userDrawn="1"/>
        </p:nvSpPr>
        <p:spPr>
          <a:xfrm rot="5400000">
            <a:off x="6920263" y="3889256"/>
            <a:ext cx="1534633" cy="1322959"/>
          </a:xfrm>
          <a:prstGeom prst="hexagon">
            <a:avLst>
              <a:gd name="adj" fmla="val 33666"/>
              <a:gd name="vf" fmla="val 115470"/>
            </a:avLst>
          </a:prstGeom>
          <a:solidFill>
            <a:srgbClr val="C3D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 userDrawn="1"/>
        </p:nvSpPr>
        <p:spPr>
          <a:xfrm rot="5400000">
            <a:off x="5292816" y="3297864"/>
            <a:ext cx="982591" cy="847061"/>
          </a:xfrm>
          <a:prstGeom prst="hexagon">
            <a:avLst>
              <a:gd name="adj" fmla="val 33666"/>
              <a:gd name="vf" fmla="val 11547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 userDrawn="1"/>
        </p:nvSpPr>
        <p:spPr>
          <a:xfrm rot="5400000">
            <a:off x="8400298" y="314365"/>
            <a:ext cx="1192193" cy="1027752"/>
          </a:xfrm>
          <a:prstGeom prst="hexagon">
            <a:avLst>
              <a:gd name="adj" fmla="val 33666"/>
              <a:gd name="vf" fmla="val 11547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 userDrawn="1"/>
        </p:nvSpPr>
        <p:spPr>
          <a:xfrm rot="5400000">
            <a:off x="5034515" y="-136940"/>
            <a:ext cx="1534633" cy="1322959"/>
          </a:xfrm>
          <a:prstGeom prst="hexagon">
            <a:avLst>
              <a:gd name="adj" fmla="val 33666"/>
              <a:gd name="vf" fmla="val 115470"/>
            </a:avLst>
          </a:prstGeom>
          <a:solidFill>
            <a:srgbClr val="F1F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/>
          <p:cNvSpPr/>
          <p:nvPr userDrawn="1"/>
        </p:nvSpPr>
        <p:spPr>
          <a:xfrm rot="5400000">
            <a:off x="6557767" y="2735363"/>
            <a:ext cx="840186" cy="724298"/>
          </a:xfrm>
          <a:prstGeom prst="hexagon">
            <a:avLst>
              <a:gd name="adj" fmla="val 33666"/>
              <a:gd name="vf" fmla="val 11547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естиугольник 16"/>
          <p:cNvSpPr/>
          <p:nvPr userDrawn="1"/>
        </p:nvSpPr>
        <p:spPr>
          <a:xfrm rot="5400000">
            <a:off x="8414733" y="5323813"/>
            <a:ext cx="982872" cy="847303"/>
          </a:xfrm>
          <a:prstGeom prst="hexagon">
            <a:avLst>
              <a:gd name="adj" fmla="val 33666"/>
              <a:gd name="vf" fmla="val 11547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Шестиугольник 17"/>
          <p:cNvSpPr/>
          <p:nvPr userDrawn="1"/>
        </p:nvSpPr>
        <p:spPr>
          <a:xfrm rot="5400000">
            <a:off x="6321910" y="768508"/>
            <a:ext cx="2050312" cy="1767510"/>
          </a:xfrm>
          <a:prstGeom prst="hexagon">
            <a:avLst>
              <a:gd name="adj" fmla="val 33666"/>
              <a:gd name="vf" fmla="val 115470"/>
            </a:avLst>
          </a:prstGeom>
          <a:solidFill>
            <a:srgbClr val="F1F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/>
          <p:cNvSpPr/>
          <p:nvPr userDrawn="1"/>
        </p:nvSpPr>
        <p:spPr>
          <a:xfrm rot="5400000">
            <a:off x="8357843" y="2227429"/>
            <a:ext cx="1043976" cy="899979"/>
          </a:xfrm>
          <a:prstGeom prst="hexagon">
            <a:avLst>
              <a:gd name="adj" fmla="val 33666"/>
              <a:gd name="vf" fmla="val 115470"/>
            </a:avLst>
          </a:prstGeom>
          <a:solidFill>
            <a:srgbClr val="F1F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естиугольник 19"/>
          <p:cNvSpPr/>
          <p:nvPr userDrawn="1"/>
        </p:nvSpPr>
        <p:spPr>
          <a:xfrm rot="5400000">
            <a:off x="5848394" y="1397693"/>
            <a:ext cx="1534633" cy="1322959"/>
          </a:xfrm>
          <a:prstGeom prst="hexagon">
            <a:avLst>
              <a:gd name="adj" fmla="val 33666"/>
              <a:gd name="vf" fmla="val 11547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естиугольник 20"/>
          <p:cNvSpPr/>
          <p:nvPr userDrawn="1"/>
        </p:nvSpPr>
        <p:spPr>
          <a:xfrm rot="5400000">
            <a:off x="4147586" y="-118177"/>
            <a:ext cx="1066303" cy="919226"/>
          </a:xfrm>
          <a:prstGeom prst="hexagon">
            <a:avLst>
              <a:gd name="adj" fmla="val 33666"/>
              <a:gd name="vf" fmla="val 11547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естиугольник 21"/>
          <p:cNvSpPr/>
          <p:nvPr userDrawn="1"/>
        </p:nvSpPr>
        <p:spPr>
          <a:xfrm rot="5400000">
            <a:off x="7662524" y="-661480"/>
            <a:ext cx="1534633" cy="1322959"/>
          </a:xfrm>
          <a:prstGeom prst="hexagon">
            <a:avLst>
              <a:gd name="adj" fmla="val 33666"/>
              <a:gd name="vf" fmla="val 11547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Шестиугольник 22"/>
          <p:cNvSpPr/>
          <p:nvPr userDrawn="1"/>
        </p:nvSpPr>
        <p:spPr>
          <a:xfrm rot="5400000">
            <a:off x="7240794" y="3233777"/>
            <a:ext cx="1904999" cy="1642240"/>
          </a:xfrm>
          <a:prstGeom prst="hexagon">
            <a:avLst>
              <a:gd name="adj" fmla="val 33666"/>
              <a:gd name="vf" fmla="val 11547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Шестиугольник 23"/>
          <p:cNvSpPr/>
          <p:nvPr userDrawn="1"/>
        </p:nvSpPr>
        <p:spPr>
          <a:xfrm rot="5400000">
            <a:off x="5896673" y="3575163"/>
            <a:ext cx="834587" cy="719471"/>
          </a:xfrm>
          <a:prstGeom prst="hexagon">
            <a:avLst>
              <a:gd name="adj" fmla="val 33666"/>
              <a:gd name="vf" fmla="val 11547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Шестиугольник 24"/>
          <p:cNvSpPr/>
          <p:nvPr userDrawn="1"/>
        </p:nvSpPr>
        <p:spPr>
          <a:xfrm rot="5400000">
            <a:off x="5854563" y="-106998"/>
            <a:ext cx="1968796" cy="1697237"/>
          </a:xfrm>
          <a:prstGeom prst="hexagon">
            <a:avLst>
              <a:gd name="adj" fmla="val 33666"/>
              <a:gd name="vf" fmla="val 115470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Шестиугольник 25"/>
          <p:cNvSpPr/>
          <p:nvPr userDrawn="1"/>
        </p:nvSpPr>
        <p:spPr>
          <a:xfrm rot="5400000">
            <a:off x="8359010" y="4621567"/>
            <a:ext cx="1027039" cy="885378"/>
          </a:xfrm>
          <a:prstGeom prst="hexagon">
            <a:avLst>
              <a:gd name="adj" fmla="val 33666"/>
              <a:gd name="vf" fmla="val 115470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Шестиугольник 26"/>
          <p:cNvSpPr/>
          <p:nvPr userDrawn="1"/>
        </p:nvSpPr>
        <p:spPr>
          <a:xfrm rot="5400000">
            <a:off x="4579696" y="73382"/>
            <a:ext cx="1064041" cy="917276"/>
          </a:xfrm>
          <a:prstGeom prst="hexagon">
            <a:avLst>
              <a:gd name="adj" fmla="val 33666"/>
              <a:gd name="vf" fmla="val 115470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Шестиугольник 27"/>
          <p:cNvSpPr/>
          <p:nvPr userDrawn="1"/>
        </p:nvSpPr>
        <p:spPr>
          <a:xfrm rot="5400000">
            <a:off x="7922423" y="1455843"/>
            <a:ext cx="1312064" cy="1131089"/>
          </a:xfrm>
          <a:prstGeom prst="hexagon">
            <a:avLst>
              <a:gd name="adj" fmla="val 33666"/>
              <a:gd name="vf" fmla="val 115470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Шестиугольник 28"/>
          <p:cNvSpPr/>
          <p:nvPr userDrawn="1"/>
        </p:nvSpPr>
        <p:spPr>
          <a:xfrm rot="5400000">
            <a:off x="5046816" y="2092825"/>
            <a:ext cx="1356259" cy="1169188"/>
          </a:xfrm>
          <a:prstGeom prst="hexagon">
            <a:avLst>
              <a:gd name="adj" fmla="val 33666"/>
              <a:gd name="vf" fmla="val 115470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Шестиугольник 29"/>
          <p:cNvSpPr/>
          <p:nvPr userDrawn="1"/>
        </p:nvSpPr>
        <p:spPr>
          <a:xfrm rot="5400000">
            <a:off x="6487046" y="2211642"/>
            <a:ext cx="2706503" cy="2333191"/>
          </a:xfrm>
          <a:prstGeom prst="hexagon">
            <a:avLst>
              <a:gd name="adj" fmla="val 33666"/>
              <a:gd name="vf" fmla="val 115470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Шестиугольник 31"/>
          <p:cNvSpPr/>
          <p:nvPr userDrawn="1"/>
        </p:nvSpPr>
        <p:spPr>
          <a:xfrm rot="5400000">
            <a:off x="6644056" y="-59436"/>
            <a:ext cx="1918064" cy="1653504"/>
          </a:xfrm>
          <a:prstGeom prst="hexagon">
            <a:avLst>
              <a:gd name="adj" fmla="val 33666"/>
              <a:gd name="vf" fmla="val 115470"/>
            </a:avLst>
          </a:prstGeom>
          <a:blipFill dpi="0" rotWithShape="0">
            <a:blip r:embed="rId3"/>
            <a:srcRect/>
            <a:stretch>
              <a:fillRect l="-25000" r="-1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Шестиугольник 32"/>
          <p:cNvSpPr/>
          <p:nvPr userDrawn="1"/>
        </p:nvSpPr>
        <p:spPr>
          <a:xfrm rot="5400000">
            <a:off x="6603609" y="2044056"/>
            <a:ext cx="2504529" cy="2159078"/>
          </a:xfrm>
          <a:prstGeom prst="hexagon">
            <a:avLst>
              <a:gd name="adj" fmla="val 33666"/>
              <a:gd name="vf" fmla="val 115470"/>
            </a:avLst>
          </a:prstGeom>
          <a:blipFill dpi="0" rotWithShape="0">
            <a:blip r:embed="rId4"/>
            <a:srcRect/>
            <a:stretch>
              <a:fillRect r="-3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Шестиугольник 33"/>
          <p:cNvSpPr/>
          <p:nvPr userDrawn="1"/>
        </p:nvSpPr>
        <p:spPr>
          <a:xfrm rot="5400000">
            <a:off x="7967620" y="4530982"/>
            <a:ext cx="1124334" cy="969254"/>
          </a:xfrm>
          <a:prstGeom prst="hexagon">
            <a:avLst>
              <a:gd name="adj" fmla="val 33666"/>
              <a:gd name="vf" fmla="val 115470"/>
            </a:avLst>
          </a:prstGeom>
          <a:blipFill dpi="0" rotWithShape="0">
            <a:blip r:embed="rId5"/>
            <a:srcRect/>
            <a:stretch>
              <a:fillRect l="-1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 userDrawn="1"/>
        </p:nvSpPr>
        <p:spPr>
          <a:xfrm>
            <a:off x="1216103" y="398057"/>
            <a:ext cx="2987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+mn-lt"/>
              </a:rPr>
              <a:t>Министерство здравоохранения 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+mn-lt"/>
              </a:rPr>
              <a:t>Кировской области</a:t>
            </a:r>
            <a:endParaRPr lang="ru-RU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5438" y="2130425"/>
            <a:ext cx="4694237" cy="2082265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2155430"/>
            <a:ext cx="630954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38" y="6048375"/>
            <a:ext cx="6400800" cy="47625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1" name="Шестиугольник 10"/>
          <p:cNvSpPr/>
          <p:nvPr userDrawn="1"/>
        </p:nvSpPr>
        <p:spPr>
          <a:xfrm rot="5400000">
            <a:off x="4353140" y="1162494"/>
            <a:ext cx="1307378" cy="1127050"/>
          </a:xfrm>
          <a:prstGeom prst="hexagon">
            <a:avLst>
              <a:gd name="adj" fmla="val 33666"/>
              <a:gd name="vf" fmla="val 115470"/>
            </a:avLst>
          </a:prstGeom>
          <a:solidFill>
            <a:srgbClr val="C3D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Шестиугольник 34"/>
          <p:cNvSpPr/>
          <p:nvPr userDrawn="1"/>
        </p:nvSpPr>
        <p:spPr>
          <a:xfrm rot="5400000">
            <a:off x="5024624" y="1540066"/>
            <a:ext cx="1678059" cy="1446603"/>
          </a:xfrm>
          <a:prstGeom prst="hexagon">
            <a:avLst>
              <a:gd name="adj" fmla="val 33666"/>
              <a:gd name="vf" fmla="val 115470"/>
            </a:avLst>
          </a:prstGeom>
          <a:blipFill dpi="0" rotWithShape="0">
            <a:blip r:embed="rId6"/>
            <a:srcRect/>
            <a:stretch>
              <a:fillRect l="-18000" r="-2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Шестиугольник 30"/>
          <p:cNvSpPr/>
          <p:nvPr userDrawn="1"/>
        </p:nvSpPr>
        <p:spPr>
          <a:xfrm rot="5400000">
            <a:off x="4598853" y="305720"/>
            <a:ext cx="1201478" cy="1035758"/>
          </a:xfrm>
          <a:prstGeom prst="hexagon">
            <a:avLst>
              <a:gd name="adj" fmla="val 33666"/>
              <a:gd name="vf" fmla="val 115470"/>
            </a:avLst>
          </a:prstGeom>
          <a:blipFill dpi="0" rotWithShape="0">
            <a:blip r:embed="rId7"/>
            <a:srcRect/>
            <a:stretch>
              <a:fillRect t="-9000" r="-4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Документы\Диск D\Поскребышева Светлана\Символика и карты\logo_zdrav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6" y="222860"/>
            <a:ext cx="864810" cy="89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F55F-F5B1-4DCE-A9D7-A3975569AC9C}" type="datetime1">
              <a:rPr lang="ru-RU" smtClean="0">
                <a:solidFill>
                  <a:srgbClr val="464653"/>
                </a:solidFill>
              </a:rPr>
              <a:t>27.03.2018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464653"/>
                </a:solidFill>
              </a:rPr>
              <a:t>Департамент экономического развития Кировской области</a:t>
            </a:r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207987B-B169-4C8F-B259-E4EC4D767655}" type="slidenum">
              <a:rPr lang="ru-RU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0666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F863-4481-4410-BE1E-EBBBC1FE7778}" type="datetime1">
              <a:rPr lang="ru-RU" smtClean="0">
                <a:solidFill>
                  <a:srgbClr val="464653"/>
                </a:solidFill>
              </a:rPr>
              <a:t>27.03.2018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464653"/>
                </a:solidFill>
              </a:rPr>
              <a:t>Департамент экономического развития Кировской области</a:t>
            </a:r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207987B-B169-4C8F-B259-E4EC4D767655}" type="slidenum">
              <a:rPr lang="ru-RU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78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ECA6-DD15-41EA-B8B7-F54B9B8FE9BF}" type="datetime1">
              <a:rPr lang="ru-RU" smtClean="0">
                <a:solidFill>
                  <a:srgbClr val="464653"/>
                </a:solidFill>
              </a:rPr>
              <a:t>27.03.2018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464653"/>
                </a:solidFill>
              </a:rPr>
              <a:t>Департамент экономического развития Кировской области</a:t>
            </a:r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207987B-B169-4C8F-B259-E4EC4D767655}" type="slidenum">
              <a:rPr lang="ru-RU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ill Sans MT"/>
              <a:cs typeface="+mn-cs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46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5B34-361E-48AA-8673-05FD4D73D3F5}" type="datetime1">
              <a:rPr lang="ru-RU" smtClean="0">
                <a:solidFill>
                  <a:srgbClr val="464653"/>
                </a:solidFill>
              </a:rPr>
              <a:t>27.03.2018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464653"/>
                </a:solidFill>
              </a:rPr>
              <a:t>Департамент экономического развития Кировской области</a:t>
            </a:r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207987B-B169-4C8F-B259-E4EC4D767655}" type="slidenum">
              <a:rPr lang="ru-RU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ill Sans M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ill Sans MT"/>
              <a:cs typeface="+mn-cs"/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7040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A208-1B58-4EFF-8A5A-96E1E93E528F}" type="datetime1">
              <a:rPr lang="ru-RU" smtClean="0">
                <a:solidFill>
                  <a:srgbClr val="DDE9EC"/>
                </a:solidFill>
              </a:rPr>
              <a:t>27.03.2018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DDE9EC"/>
                </a:solidFill>
              </a:rPr>
              <a:t>Департамент экономического развития Кировской области</a:t>
            </a:r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207987B-B169-4C8F-B259-E4EC4D767655}" type="slidenum">
              <a:rPr lang="ru-RU" smtClean="0">
                <a:solidFill>
                  <a:prstClr val="white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Gill Sans MT"/>
              <a:cs typeface="+mn-cs"/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520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4FAB-D6C1-4508-8CFD-0766A6631CD7}" type="datetime1">
              <a:rPr lang="ru-RU" smtClean="0">
                <a:solidFill>
                  <a:srgbClr val="464653"/>
                </a:solidFill>
              </a:rPr>
              <a:t>27.03.2018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464653"/>
                </a:solidFill>
              </a:rPr>
              <a:t>Департамент экономического развития Кировской области</a:t>
            </a: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207987B-B169-4C8F-B259-E4EC4D767655}" type="slidenum">
              <a:rPr lang="ru-RU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071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33C2-A417-4907-AC06-F78175CC8B9A}" type="datetime1">
              <a:rPr lang="ru-RU" smtClean="0">
                <a:solidFill>
                  <a:srgbClr val="464653"/>
                </a:solidFill>
              </a:rPr>
              <a:t>27.03.2018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464653"/>
                </a:solidFill>
              </a:rPr>
              <a:t>Департамент экономического развития Кировской области</a:t>
            </a: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207987B-B169-4C8F-B259-E4EC4D767655}" type="slidenum">
              <a:rPr lang="ru-RU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ill Sans MT"/>
              <a:cs typeface="+mn-cs"/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ill Sans M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41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Документы\Диск D\Поскребышева Светлана\Символика и карты\Лого ДЗ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112" y="76200"/>
            <a:ext cx="475084" cy="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" y="123825"/>
            <a:ext cx="8467725" cy="542925"/>
          </a:xfrm>
        </p:spPr>
        <p:txBody>
          <a:bodyPr/>
          <a:lstStyle>
            <a:lvl1pPr algn="l">
              <a:defRPr sz="2400" b="1">
                <a:latin typeface="Trebuchet MS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52526"/>
            <a:ext cx="8229600" cy="49736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1600" baseline="0"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600" baseline="0"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600" baseline="0"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600" baseline="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296E3-A54B-4765-9E81-1CFB606949EA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52400" cy="5889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436828" y="645037"/>
            <a:ext cx="8303134" cy="0"/>
          </a:xfrm>
          <a:prstGeom prst="line">
            <a:avLst/>
          </a:prstGeom>
          <a:noFill/>
          <a:ln w="508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Документы\Диск D\Поскребышева Светлана\Символика и карты\Лого ДЗ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112" y="76200"/>
            <a:ext cx="475084" cy="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" y="123825"/>
            <a:ext cx="8467725" cy="542925"/>
          </a:xfrm>
        </p:spPr>
        <p:txBody>
          <a:bodyPr/>
          <a:lstStyle>
            <a:lvl1pPr algn="l">
              <a:defRPr sz="2400" b="1">
                <a:latin typeface="Trebuchet MS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52526"/>
            <a:ext cx="8229600" cy="49736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1600" baseline="0"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600" baseline="0"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600" baseline="0"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600" baseline="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296E3-A54B-4765-9E81-1CFB606949EA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152400" cy="5889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Line 5"/>
          <p:cNvSpPr>
            <a:spLocks noChangeShapeType="1"/>
          </p:cNvSpPr>
          <p:nvPr userDrawn="1"/>
        </p:nvSpPr>
        <p:spPr bwMode="auto">
          <a:xfrm>
            <a:off x="436828" y="902212"/>
            <a:ext cx="8303134" cy="0"/>
          </a:xfrm>
          <a:prstGeom prst="line">
            <a:avLst/>
          </a:prstGeom>
          <a:noFill/>
          <a:ln w="508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CF8E7-D5E1-4BB2-B7E3-7FBD2C72A762}" type="datetime1">
              <a:rPr lang="ru-RU" smtClean="0"/>
              <a:t>27.03.2018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B61A9-3E72-4004-8D80-1E3C9F7BB7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188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1476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7606AF9-0233-4E99-87C3-22B352DCF30D}" type="datetime1">
              <a:rPr lang="ru-RU" smtClean="0">
                <a:solidFill>
                  <a:srgbClr val="464653"/>
                </a:solidFill>
              </a:rPr>
              <a:t>27.03.2018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ru-RU" smtClean="0">
                <a:solidFill>
                  <a:srgbClr val="464653"/>
                </a:solidFill>
              </a:rPr>
              <a:t>Департамент экономического развития Кировской области</a:t>
            </a:r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207987B-B169-4C8F-B259-E4EC4D767655}" type="slidenum">
              <a:rPr lang="ru-RU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735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990600"/>
          </a:xfrm>
        </p:spPr>
        <p:txBody>
          <a:bodyPr/>
          <a:lstStyle>
            <a:lvl1pPr>
              <a:defRPr b="1" cap="none" spc="0">
                <a:ln>
                  <a:noFill/>
                </a:ln>
                <a:solidFill>
                  <a:srgbClr val="002060"/>
                </a:solidFill>
                <a:effectLst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1F8B-565E-4A6A-8813-3F130A658D8F}" type="datetime1">
              <a:rPr lang="ru-RU" smtClean="0">
                <a:solidFill>
                  <a:srgbClr val="464653"/>
                </a:solidFill>
              </a:rPr>
              <a:t>27.03.2018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464653"/>
                </a:solidFill>
              </a:rPr>
              <a:t>Департамент экономического развития Кировской области</a:t>
            </a: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07987B-B169-4C8F-B259-E4EC4D767655}" type="slidenum">
              <a:rPr lang="ru-RU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6042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D838D96-4BB3-4AA7-8B19-70BFF86C7AF2}" type="datetime1">
              <a:rPr lang="ru-RU" smtClean="0">
                <a:solidFill>
                  <a:srgbClr val="DDE9EC"/>
                </a:solidFill>
              </a:rPr>
              <a:t>27.03.2018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ru-RU" smtClean="0">
                <a:solidFill>
                  <a:srgbClr val="DDE9EC"/>
                </a:solidFill>
              </a:rPr>
              <a:t>Департамент экономического развития Кировской области</a:t>
            </a:r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207987B-B169-4C8F-B259-E4EC4D767655}" type="slidenum">
              <a:rPr lang="ru-RU" smtClean="0">
                <a:solidFill>
                  <a:prstClr val="white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78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A73C-C1C8-497B-808B-78977791C112}" type="datetime1">
              <a:rPr lang="ru-RU" smtClean="0">
                <a:solidFill>
                  <a:srgbClr val="464653"/>
                </a:solidFill>
              </a:rPr>
              <a:t>27.03.2018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464653"/>
                </a:solidFill>
              </a:rPr>
              <a:t>Департамент экономического развития Кировской области</a:t>
            </a:r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207987B-B169-4C8F-B259-E4EC4D767655}" type="slidenum">
              <a:rPr lang="ru-RU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72330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2300" y="6534150"/>
            <a:ext cx="2133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fld id="{B8327C2B-06E7-487C-8DC9-746B00B6C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66" r:id="rId5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2568"/>
          </a:xfrm>
          <a:prstGeom prst="rect">
            <a:avLst/>
          </a:prstGeom>
        </p:spPr>
        <p:txBody>
          <a:bodyPr vert="horz" anchor="b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86161D8-4773-46F6-B688-AB11F66C87C6}" type="datetime1">
              <a:rPr lang="ru-RU" smtClean="0">
                <a:solidFill>
                  <a:srgbClr val="464653"/>
                </a:solidFill>
                <a:latin typeface="Calibri"/>
                <a:cs typeface="+mn-cs"/>
              </a:rPr>
              <a:t>27.03.2018</a:t>
            </a:fld>
            <a:endParaRPr lang="ru-RU">
              <a:solidFill>
                <a:srgbClr val="464653"/>
              </a:solidFill>
              <a:latin typeface="Calibri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mtClean="0">
                <a:solidFill>
                  <a:srgbClr val="464653"/>
                </a:solidFill>
                <a:latin typeface="Calibri"/>
                <a:cs typeface="+mn-cs"/>
              </a:rPr>
              <a:t>Департамент экономического развития Кировской области</a:t>
            </a:r>
            <a:endParaRPr lang="ru-RU">
              <a:solidFill>
                <a:srgbClr val="464653"/>
              </a:solidFill>
              <a:latin typeface="Calibri"/>
              <a:cs typeface="+mn-cs"/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Блок-схема: процесс 14"/>
          <p:cNvSpPr/>
          <p:nvPr userDrawn="1"/>
        </p:nvSpPr>
        <p:spPr>
          <a:xfrm>
            <a:off x="251520" y="332656"/>
            <a:ext cx="144016" cy="72008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7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3200" b="1" kern="1200" cap="none" spc="0" dirty="0">
          <a:ln>
            <a:noFill/>
          </a:ln>
          <a:solidFill>
            <a:srgbClr val="002060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48267" y="275932"/>
            <a:ext cx="3860800" cy="76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4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78000"/>
                    </a:schemeClr>
                  </a:glow>
                </a:effectLst>
              </a:rPr>
              <a:t>Министерство имущественных отношений и инвестиционной политики Кировской области</a:t>
            </a:r>
            <a:endParaRPr lang="ru-RU" sz="1400" dirty="0">
              <a:solidFill>
                <a:srgbClr val="C00000"/>
              </a:solidFill>
              <a:effectLst>
                <a:glow rad="101600">
                  <a:schemeClr val="bg1">
                    <a:alpha val="78000"/>
                  </a:schemeClr>
                </a:glow>
              </a:effectLst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type="ctrTitle"/>
          </p:nvPr>
        </p:nvSpPr>
        <p:spPr>
          <a:xfrm>
            <a:off x="838200" y="1649412"/>
            <a:ext cx="7814733" cy="4065587"/>
          </a:xfrm>
        </p:spPr>
        <p:txBody>
          <a:bodyPr>
            <a:normAutofit/>
          </a:bodyPr>
          <a:lstStyle/>
          <a:p>
            <a:pPr marL="96482" algn="ctr"/>
            <a:r>
              <a:rPr lang="ru-RU" sz="4000" b="1" kern="1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</a:t>
            </a:r>
            <a:r>
              <a:rPr lang="ru-RU" sz="4000" b="1" kern="1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kern="1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Управление государственным имуществом» </a:t>
            </a:r>
            <a:r>
              <a:rPr lang="ru-RU" sz="4000" b="1" kern="1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000" b="1" kern="1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2013-2020 </a:t>
            </a:r>
            <a:r>
              <a:rPr lang="ru-RU" sz="4000" b="1" kern="1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br>
              <a:rPr lang="ru-RU" sz="4000" b="1" kern="1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итоги реализации</a:t>
            </a:r>
            <a:br>
              <a:rPr lang="ru-RU" sz="4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 2017 год</a:t>
            </a:r>
            <a:endParaRPr lang="ru-RU" sz="4000" b="1" kern="12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46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160337"/>
            <a:ext cx="3838281" cy="896752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Итоги реализации </a:t>
            </a:r>
            <a:endPara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Государственной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  <a:endPara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2017 году</a:t>
            </a: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031890"/>
              </p:ext>
            </p:extLst>
          </p:nvPr>
        </p:nvGraphicFramePr>
        <p:xfrm>
          <a:off x="7148355" y="1268763"/>
          <a:ext cx="1728192" cy="53368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64096"/>
                <a:gridCol w="864096"/>
              </a:tblGrid>
              <a:tr h="30313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План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Факт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64749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96%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FF00"/>
                        </a:gs>
                        <a:gs pos="65000">
                          <a:srgbClr val="99FF33"/>
                        </a:gs>
                        <a:gs pos="65000">
                          <a:srgbClr val="A2FE82"/>
                        </a:gs>
                        <a:gs pos="65000">
                          <a:srgbClr val="A9FE78"/>
                        </a:gs>
                        <a:gs pos="83000">
                          <a:srgbClr val="FFFF00"/>
                        </a:gs>
                        <a:gs pos="98000">
                          <a:srgbClr val="FFFF00">
                            <a:alpha val="26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96%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FF00"/>
                        </a:gs>
                        <a:gs pos="65000">
                          <a:srgbClr val="99FF33"/>
                        </a:gs>
                        <a:gs pos="65000">
                          <a:srgbClr val="A2FE82"/>
                        </a:gs>
                        <a:gs pos="65000">
                          <a:srgbClr val="A9FE78"/>
                        </a:gs>
                        <a:gs pos="83000">
                          <a:srgbClr val="FFFF00"/>
                        </a:gs>
                        <a:gs pos="98000">
                          <a:srgbClr val="FFFF00">
                            <a:alpha val="26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7696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85%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FF00"/>
                        </a:gs>
                        <a:gs pos="65000">
                          <a:srgbClr val="99FF33"/>
                        </a:gs>
                        <a:gs pos="65000">
                          <a:srgbClr val="A2FE82"/>
                        </a:gs>
                        <a:gs pos="65000">
                          <a:srgbClr val="A9FE78"/>
                        </a:gs>
                        <a:gs pos="83000">
                          <a:srgbClr val="FFFF00"/>
                        </a:gs>
                        <a:gs pos="98000">
                          <a:srgbClr val="FFFF00">
                            <a:alpha val="26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+mj-lt"/>
                          <a:cs typeface="Arial" pitchFamily="34" charset="0"/>
                        </a:rPr>
                        <a:t>90,2%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FF00"/>
                        </a:gs>
                        <a:gs pos="65000">
                          <a:srgbClr val="99FF33"/>
                        </a:gs>
                        <a:gs pos="65000">
                          <a:srgbClr val="A2FE82"/>
                        </a:gs>
                        <a:gs pos="65000">
                          <a:srgbClr val="A9FE78"/>
                        </a:gs>
                        <a:gs pos="83000">
                          <a:srgbClr val="FFFF00"/>
                        </a:gs>
                        <a:gs pos="98000">
                          <a:srgbClr val="FFFF00">
                            <a:alpha val="26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9334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87%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FF00"/>
                        </a:gs>
                        <a:gs pos="65000">
                          <a:srgbClr val="99FF33"/>
                        </a:gs>
                        <a:gs pos="65000">
                          <a:srgbClr val="A2FE82"/>
                        </a:gs>
                        <a:gs pos="65000">
                          <a:srgbClr val="A9FE78"/>
                        </a:gs>
                        <a:gs pos="83000">
                          <a:srgbClr val="FFFF00"/>
                        </a:gs>
                        <a:gs pos="98000">
                          <a:srgbClr val="FFFF00">
                            <a:alpha val="26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91,85%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FF00"/>
                        </a:gs>
                        <a:gs pos="65000">
                          <a:srgbClr val="99FF33"/>
                        </a:gs>
                        <a:gs pos="65000">
                          <a:srgbClr val="A2FE82"/>
                        </a:gs>
                        <a:gs pos="65000">
                          <a:srgbClr val="A9FE78"/>
                        </a:gs>
                        <a:gs pos="83000">
                          <a:srgbClr val="FFFF00"/>
                        </a:gs>
                        <a:gs pos="98000">
                          <a:srgbClr val="FFFF00">
                            <a:alpha val="26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6260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100,0%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FF00"/>
                        </a:gs>
                        <a:gs pos="65000">
                          <a:srgbClr val="99FF33"/>
                        </a:gs>
                        <a:gs pos="65000">
                          <a:srgbClr val="A2FE82"/>
                        </a:gs>
                        <a:gs pos="65000">
                          <a:srgbClr val="A9FE78"/>
                        </a:gs>
                        <a:gs pos="83000">
                          <a:srgbClr val="FFFF00"/>
                        </a:gs>
                        <a:gs pos="98000">
                          <a:srgbClr val="FFFF00">
                            <a:alpha val="26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127,9%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FF00"/>
                        </a:gs>
                        <a:gs pos="65000">
                          <a:srgbClr val="99FF33"/>
                        </a:gs>
                        <a:gs pos="65000">
                          <a:srgbClr val="A2FE82"/>
                        </a:gs>
                        <a:gs pos="65000">
                          <a:srgbClr val="A9FE78"/>
                        </a:gs>
                        <a:gs pos="83000">
                          <a:srgbClr val="FFFF00"/>
                        </a:gs>
                        <a:gs pos="98000">
                          <a:srgbClr val="FFFF00">
                            <a:alpha val="26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4869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100%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FF00"/>
                        </a:gs>
                        <a:gs pos="65000">
                          <a:srgbClr val="99FF33"/>
                        </a:gs>
                        <a:gs pos="65000">
                          <a:srgbClr val="A2FE82"/>
                        </a:gs>
                        <a:gs pos="65000">
                          <a:srgbClr val="A9FE78"/>
                        </a:gs>
                        <a:gs pos="83000">
                          <a:srgbClr val="FFFF00"/>
                        </a:gs>
                        <a:gs pos="98000">
                          <a:srgbClr val="FFFF00">
                            <a:alpha val="26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102%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FF00"/>
                        </a:gs>
                        <a:gs pos="65000">
                          <a:srgbClr val="99FF33"/>
                        </a:gs>
                        <a:gs pos="65000">
                          <a:srgbClr val="A2FE82"/>
                        </a:gs>
                        <a:gs pos="65000">
                          <a:srgbClr val="A9FE78"/>
                        </a:gs>
                        <a:gs pos="83000">
                          <a:srgbClr val="FFFF00"/>
                        </a:gs>
                        <a:gs pos="98000">
                          <a:srgbClr val="FFFF00">
                            <a:alpha val="26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7842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100%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FF00"/>
                        </a:gs>
                        <a:gs pos="65000">
                          <a:srgbClr val="99FF33"/>
                        </a:gs>
                        <a:gs pos="65000">
                          <a:srgbClr val="A2FE82"/>
                        </a:gs>
                        <a:gs pos="65000">
                          <a:srgbClr val="A9FE78"/>
                        </a:gs>
                        <a:gs pos="83000">
                          <a:srgbClr val="FFFF00"/>
                        </a:gs>
                        <a:gs pos="98000">
                          <a:srgbClr val="FFFF00">
                            <a:alpha val="26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100%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FF00"/>
                        </a:gs>
                        <a:gs pos="65000">
                          <a:srgbClr val="99FF33"/>
                        </a:gs>
                        <a:gs pos="65000">
                          <a:srgbClr val="A2FE82"/>
                        </a:gs>
                        <a:gs pos="65000">
                          <a:srgbClr val="A9FE78"/>
                        </a:gs>
                        <a:gs pos="83000">
                          <a:srgbClr val="FFFF00"/>
                        </a:gs>
                        <a:gs pos="98000">
                          <a:srgbClr val="FFFF00">
                            <a:alpha val="26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78426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+mj-lt"/>
                          <a:cs typeface="Arial" pitchFamily="34" charset="0"/>
                        </a:rPr>
                        <a:t>600000 ед.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FF00"/>
                        </a:gs>
                        <a:gs pos="65000">
                          <a:srgbClr val="99FF33"/>
                        </a:gs>
                        <a:gs pos="65000">
                          <a:srgbClr val="A2FE82"/>
                        </a:gs>
                        <a:gs pos="65000">
                          <a:srgbClr val="A9FE78"/>
                        </a:gs>
                        <a:gs pos="83000">
                          <a:srgbClr val="FFFF00"/>
                        </a:gs>
                        <a:gs pos="98000">
                          <a:srgbClr val="FFFF00">
                            <a:alpha val="26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+mj-lt"/>
                          <a:cs typeface="Arial" pitchFamily="34" charset="0"/>
                        </a:rPr>
                        <a:t>338 ед.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FF00"/>
                        </a:gs>
                        <a:gs pos="65000">
                          <a:srgbClr val="99FF33"/>
                        </a:gs>
                        <a:gs pos="65000">
                          <a:srgbClr val="A2FE82"/>
                        </a:gs>
                        <a:gs pos="65000">
                          <a:srgbClr val="A9FE78"/>
                        </a:gs>
                        <a:gs pos="83000">
                          <a:srgbClr val="FFFF00"/>
                        </a:gs>
                        <a:gs pos="98000">
                          <a:srgbClr val="FFFF00">
                            <a:alpha val="26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11331" y="3928243"/>
            <a:ext cx="5832648" cy="525223"/>
          </a:xfrm>
          <a:prstGeom prst="rect">
            <a:avLst/>
          </a:prstGeom>
          <a:gradFill flip="none" rotWithShape="1">
            <a:gsLst>
              <a:gs pos="0">
                <a:srgbClr val="A2FE82">
                  <a:tint val="66000"/>
                  <a:satMod val="160000"/>
                </a:srgbClr>
              </a:gs>
              <a:gs pos="50000">
                <a:srgbClr val="A2FE82">
                  <a:tint val="44500"/>
                  <a:satMod val="160000"/>
                </a:srgbClr>
              </a:gs>
              <a:gs pos="100000">
                <a:srgbClr val="A2FE8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dirty="0" smtClean="0">
                <a:solidFill>
                  <a:srgbClr val="0000CC"/>
                </a:solidFill>
                <a:latin typeface="+mj-lt"/>
                <a:ea typeface="Calibri"/>
                <a:cs typeface="Arial" pitchFamily="34" charset="0"/>
              </a:rPr>
              <a:t>Уровень  </a:t>
            </a:r>
            <a:r>
              <a:rPr lang="ru-RU" sz="1300" dirty="0">
                <a:solidFill>
                  <a:srgbClr val="0000CC"/>
                </a:solidFill>
                <a:latin typeface="+mj-lt"/>
                <a:ea typeface="Calibri"/>
                <a:cs typeface="Arial" pitchFamily="34" charset="0"/>
              </a:rPr>
              <a:t>выполнения плана доходов областного  бюджета от  управления и распоряжения государственным имуществом Кировской области</a:t>
            </a:r>
            <a:endParaRPr lang="ru-RU" sz="1300" dirty="0">
              <a:solidFill>
                <a:srgbClr val="0000CC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02076" y="1236134"/>
            <a:ext cx="5832648" cy="70273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dirty="0">
                <a:solidFill>
                  <a:srgbClr val="0000CC"/>
                </a:solidFill>
                <a:latin typeface="+mj-lt"/>
                <a:cs typeface="Arial" pitchFamily="34" charset="0"/>
              </a:rPr>
              <a:t>У</a:t>
            </a:r>
            <a:r>
              <a:rPr lang="ru-RU" sz="1300" dirty="0" smtClean="0">
                <a:solidFill>
                  <a:srgbClr val="0000CC"/>
                </a:solidFill>
                <a:latin typeface="+mj-lt"/>
                <a:cs typeface="Arial" pitchFamily="34" charset="0"/>
              </a:rPr>
              <a:t>дельный </a:t>
            </a:r>
            <a:r>
              <a:rPr lang="ru-RU" sz="1300" dirty="0">
                <a:solidFill>
                  <a:srgbClr val="0000CC"/>
                </a:solidFill>
                <a:latin typeface="+mj-lt"/>
                <a:cs typeface="Arial" pitchFamily="34" charset="0"/>
              </a:rPr>
              <a:t>вес земельных участков, на которые зарегистрировано право собственности Кировской области, по отношению к общему количеству земельных </a:t>
            </a:r>
            <a:r>
              <a:rPr lang="ru-RU" sz="1300" dirty="0" smtClean="0">
                <a:solidFill>
                  <a:srgbClr val="0000CC"/>
                </a:solidFill>
                <a:latin typeface="+mj-lt"/>
                <a:cs typeface="Arial" pitchFamily="34" charset="0"/>
              </a:rPr>
              <a:t>участков, обладающих признаком областной собственности</a:t>
            </a:r>
            <a:endParaRPr lang="ru-RU" sz="13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0542" y="1954405"/>
            <a:ext cx="5851534" cy="1080120"/>
          </a:xfrm>
          <a:prstGeom prst="rect">
            <a:avLst/>
          </a:prstGeom>
          <a:gradFill flip="none" rotWithShape="1">
            <a:gsLst>
              <a:gs pos="0">
                <a:srgbClr val="A2FE82">
                  <a:tint val="66000"/>
                  <a:satMod val="160000"/>
                </a:srgbClr>
              </a:gs>
              <a:gs pos="50000">
                <a:srgbClr val="A2FE82">
                  <a:tint val="44500"/>
                  <a:satMod val="160000"/>
                </a:srgbClr>
              </a:gs>
              <a:gs pos="100000">
                <a:srgbClr val="A2FE8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>
                <a:solidFill>
                  <a:srgbClr val="0000CC"/>
                </a:solidFill>
                <a:latin typeface="+mj-lt"/>
                <a:ea typeface="Calibri"/>
                <a:cs typeface="Arial" pitchFamily="34" charset="0"/>
              </a:rPr>
              <a:t>Д</a:t>
            </a:r>
            <a:r>
              <a:rPr lang="ru-RU" sz="1300" dirty="0" smtClean="0">
                <a:solidFill>
                  <a:srgbClr val="0000CC"/>
                </a:solidFill>
                <a:latin typeface="+mj-lt"/>
                <a:ea typeface="Calibri"/>
                <a:cs typeface="Arial" pitchFamily="34" charset="0"/>
              </a:rPr>
              <a:t>оля </a:t>
            </a:r>
            <a:r>
              <a:rPr lang="ru-RU" sz="1300" dirty="0">
                <a:solidFill>
                  <a:srgbClr val="0000CC"/>
                </a:solidFill>
                <a:latin typeface="+mj-lt"/>
                <a:ea typeface="Calibri"/>
                <a:cs typeface="Arial" pitchFamily="34" charset="0"/>
              </a:rPr>
              <a:t>объектов недвижимости, на которые зарегистрировано право собственности области (хозяйственного ведения, оперативного управления), в общем количестве объектов недвижимости, учитываемых в реестре государственного имущества Кировской области и подлежащих государственной регистрации</a:t>
            </a:r>
            <a:endParaRPr lang="ru-RU" sz="1300" dirty="0">
              <a:solidFill>
                <a:srgbClr val="0000CC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4644" y="3053862"/>
            <a:ext cx="5827636" cy="82022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dirty="0">
                <a:solidFill>
                  <a:srgbClr val="0000CC"/>
                </a:solidFill>
                <a:latin typeface="+mj-lt"/>
                <a:ea typeface="Calibri"/>
                <a:cs typeface="Arial" pitchFamily="34" charset="0"/>
              </a:rPr>
              <a:t>Д</a:t>
            </a:r>
            <a:r>
              <a:rPr lang="ru-RU" sz="1300" dirty="0" smtClean="0">
                <a:solidFill>
                  <a:srgbClr val="0000CC"/>
                </a:solidFill>
                <a:latin typeface="+mj-lt"/>
                <a:ea typeface="Calibri"/>
                <a:cs typeface="Arial" pitchFamily="34" charset="0"/>
              </a:rPr>
              <a:t>оля </a:t>
            </a:r>
            <a:r>
              <a:rPr lang="ru-RU" sz="1300" dirty="0">
                <a:solidFill>
                  <a:srgbClr val="0000CC"/>
                </a:solidFill>
                <a:latin typeface="+mj-lt"/>
                <a:ea typeface="Calibri"/>
                <a:cs typeface="Arial" pitchFamily="34" charset="0"/>
              </a:rPr>
              <a:t>объектов недвижимости, в отношении которых проведена техническая инвентаризация, в общем количестве объектов недвижимости, учитываемых в реестре государственного имущества Кировской области и подлежащих технической инвентаризации</a:t>
            </a:r>
            <a:endParaRPr lang="ru-RU" sz="13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99485" y="4495173"/>
            <a:ext cx="5829325" cy="552117"/>
          </a:xfrm>
          <a:prstGeom prst="rect">
            <a:avLst/>
          </a:prstGeom>
          <a:gradFill flip="none" rotWithShape="1">
            <a:gsLst>
              <a:gs pos="0">
                <a:srgbClr val="A2FE82">
                  <a:tint val="66000"/>
                  <a:satMod val="160000"/>
                </a:srgbClr>
              </a:gs>
              <a:gs pos="50000">
                <a:srgbClr val="A2FE82">
                  <a:tint val="44500"/>
                  <a:satMod val="160000"/>
                </a:srgbClr>
              </a:gs>
              <a:gs pos="100000">
                <a:srgbClr val="A2FE82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rgbClr val="0000CC"/>
                </a:solidFill>
                <a:latin typeface="+mj-lt"/>
                <a:ea typeface="Calibri"/>
                <a:cs typeface="Arial" pitchFamily="34" charset="0"/>
              </a:rPr>
              <a:t>Уровень </a:t>
            </a:r>
            <a:r>
              <a:rPr lang="ru-RU" sz="1300" dirty="0">
                <a:solidFill>
                  <a:srgbClr val="0000CC"/>
                </a:solidFill>
                <a:latin typeface="+mj-lt"/>
                <a:ea typeface="Calibri"/>
                <a:cs typeface="Arial" pitchFamily="34" charset="0"/>
              </a:rPr>
              <a:t>выполнения плана проверок использования государственного имущества</a:t>
            </a:r>
            <a:endParaRPr lang="ru-RU" sz="1300" dirty="0">
              <a:solidFill>
                <a:srgbClr val="0000CC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72434" y="5117240"/>
            <a:ext cx="5849560" cy="87140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rgbClr val="0000CC"/>
                </a:solidFill>
                <a:latin typeface="+mj-lt"/>
                <a:ea typeface="Calibri"/>
                <a:cs typeface="Arial" pitchFamily="34" charset="0"/>
              </a:rPr>
              <a:t>Доля охваченных мониторингом областных </a:t>
            </a:r>
            <a:r>
              <a:rPr lang="ru-RU" sz="1300" dirty="0">
                <a:solidFill>
                  <a:srgbClr val="0000CC"/>
                </a:solidFill>
                <a:latin typeface="+mj-lt"/>
                <a:ea typeface="Calibri"/>
                <a:cs typeface="Arial" pitchFamily="34" charset="0"/>
              </a:rPr>
              <a:t>государственных унитарных предприятий и хозяйственных обществ, более 50% акций (долей) которых находится в собственности Кировской области, </a:t>
            </a:r>
            <a:r>
              <a:rPr lang="ru-RU" sz="1300" dirty="0" smtClean="0">
                <a:solidFill>
                  <a:srgbClr val="0000CC"/>
                </a:solidFill>
                <a:latin typeface="+mj-lt"/>
                <a:ea typeface="Calibri"/>
                <a:cs typeface="Arial" pitchFamily="34" charset="0"/>
              </a:rPr>
              <a:t>за исключением находящихся в стадии ликвидации и конкурсного производства</a:t>
            </a:r>
            <a:endParaRPr lang="ru-RU" sz="1300" dirty="0">
              <a:solidFill>
                <a:srgbClr val="0000CC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88" y="4537681"/>
            <a:ext cx="977912" cy="66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54" y="3865621"/>
            <a:ext cx="951657" cy="65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55" y="1235059"/>
            <a:ext cx="953631" cy="7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3" y="2007705"/>
            <a:ext cx="933346" cy="86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95" y="2937363"/>
            <a:ext cx="949042" cy="89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8" y="5184247"/>
            <a:ext cx="967353" cy="71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1142999" y="338666"/>
            <a:ext cx="3666067" cy="82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4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78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Министерство имущественных отношений и инвестиционной политики Кировской области</a:t>
            </a:r>
            <a:endParaRPr lang="ru-RU" sz="1400" dirty="0">
              <a:solidFill>
                <a:srgbClr val="C00000"/>
              </a:solidFill>
              <a:effectLst>
                <a:glow rad="101600">
                  <a:schemeClr val="bg1">
                    <a:alpha val="78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82552" y="6086907"/>
            <a:ext cx="5829325" cy="552117"/>
          </a:xfrm>
          <a:prstGeom prst="rect">
            <a:avLst/>
          </a:prstGeom>
          <a:gradFill flip="none" rotWithShape="1">
            <a:gsLst>
              <a:gs pos="0">
                <a:srgbClr val="A2FE82">
                  <a:tint val="66000"/>
                  <a:satMod val="160000"/>
                </a:srgbClr>
              </a:gs>
              <a:gs pos="50000">
                <a:srgbClr val="A2FE82">
                  <a:tint val="44500"/>
                  <a:satMod val="160000"/>
                </a:srgbClr>
              </a:gs>
              <a:gs pos="100000">
                <a:srgbClr val="A2FE82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rgbClr val="0000CC"/>
                </a:solidFill>
                <a:latin typeface="+mj-lt"/>
                <a:cs typeface="Arial" pitchFamily="34" charset="0"/>
              </a:rPr>
              <a:t>Объем собранной информации по объектам недвижимого имущества</a:t>
            </a:r>
            <a:endParaRPr lang="ru-RU" sz="1300" dirty="0">
              <a:solidFill>
                <a:srgbClr val="0000CC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0" name="Picture 2" descr="https://dom-pravo.ru/wp-content/uploads/2013/10/%D0%B2%D1%8B%D0%BA%D1%83%D0%BF-%D0%B7%D0%B5%D0%BC%D0%B5%D0%BB%D1%8C%D0%BD%D0%BE%D0%B3%D0%BE-%D1%83%D1%87%D0%B0%D1%81%D1%82%D0%BA%D0%B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81" y="5981306"/>
            <a:ext cx="836777" cy="75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73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272868" y="148130"/>
            <a:ext cx="3623864" cy="1017158"/>
          </a:xfrm>
          <a:prstGeom prst="rect">
            <a:avLst/>
          </a:prstGeom>
        </p:spPr>
        <p:txBody>
          <a:bodyPr lIns="82945" tIns="41473" rIns="82945" bIns="41473"/>
          <a:lstStyle>
            <a:lvl1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1536700" indent="-215900" algn="l" defTabSz="449263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1993900" indent="-215900" algn="l" defTabSz="449263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2451100" indent="-215900" algn="l" defTabSz="449263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2908300" indent="-215900" algn="l" defTabSz="449263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000099"/>
                </a:solidFill>
              </a:rPr>
              <a:t>Цели и задачи </a:t>
            </a:r>
          </a:p>
          <a:p>
            <a:pPr algn="ctr"/>
            <a:r>
              <a:rPr lang="ru-RU" sz="1600" dirty="0" smtClean="0">
                <a:solidFill>
                  <a:srgbClr val="000099"/>
                </a:solidFill>
              </a:rPr>
              <a:t>Государственной программы</a:t>
            </a:r>
            <a:endParaRPr lang="ru-RU" sz="1600" dirty="0">
              <a:solidFill>
                <a:srgbClr val="00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01742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8000"/>
                </a:solidFill>
                <a:latin typeface="Times New Roman"/>
              </a:rPr>
              <a:t>Цель – </a:t>
            </a:r>
            <a:endParaRPr lang="ru-RU" sz="2800" b="1" dirty="0">
              <a:solidFill>
                <a:srgbClr val="008000"/>
              </a:solidFill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1309409"/>
            <a:ext cx="6912768" cy="707886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solidFill>
                  <a:srgbClr val="000099"/>
                </a:solidFill>
                <a:latin typeface="+mj-lt"/>
              </a:rPr>
              <a:t>э</a:t>
            </a:r>
            <a:r>
              <a:rPr lang="ru-RU" sz="2000" b="1" i="1" dirty="0" smtClean="0">
                <a:solidFill>
                  <a:srgbClr val="000099"/>
                </a:solidFill>
                <a:latin typeface="+mj-lt"/>
              </a:rPr>
              <a:t>ффективное управление государственным имуществом Кировской области</a:t>
            </a:r>
            <a:endParaRPr lang="ru-RU" sz="2000" b="1" i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393305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  <a:latin typeface="+mj-lt"/>
              </a:rPr>
              <a:t>Задачи –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65908071"/>
              </p:ext>
            </p:extLst>
          </p:nvPr>
        </p:nvGraphicFramePr>
        <p:xfrm>
          <a:off x="1763688" y="2029272"/>
          <a:ext cx="6912768" cy="4136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48267" y="275932"/>
            <a:ext cx="3860800" cy="88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4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78000"/>
                    </a:schemeClr>
                  </a:glow>
                </a:effectLst>
              </a:rPr>
              <a:t>Министерство имущественных отношений и инвестиционной политики Кировской области</a:t>
            </a:r>
            <a:endParaRPr lang="ru-RU" sz="1400" dirty="0">
              <a:solidFill>
                <a:srgbClr val="C00000"/>
              </a:solidFill>
              <a:effectLst>
                <a:glow rad="101600">
                  <a:schemeClr val="bg1">
                    <a:alpha val="78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685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krd.ru/uploads/cache/fancybox/f2/82/118756-842d3d3c.jpg?151118656661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71" y="1515535"/>
            <a:ext cx="4320563" cy="227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23250653"/>
              </p:ext>
            </p:extLst>
          </p:nvPr>
        </p:nvGraphicFramePr>
        <p:xfrm>
          <a:off x="618069" y="1701800"/>
          <a:ext cx="8187266" cy="3979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73708" y="5989929"/>
            <a:ext cx="4206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+mn-lt"/>
              </a:rPr>
              <a:t>фактические значения</a:t>
            </a:r>
            <a:endParaRPr lang="ru-RU" sz="12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5599" y="5965437"/>
            <a:ext cx="2658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соответствии с Законом об областном бюджете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 и  плановый период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2020 годы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2"/>
          <p:cNvSpPr>
            <a:spLocks/>
          </p:cNvSpPr>
          <p:nvPr/>
        </p:nvSpPr>
        <p:spPr bwMode="auto">
          <a:xfrm rot="5400000">
            <a:off x="2910239" y="3689173"/>
            <a:ext cx="184513" cy="4205808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4"/>
          <p:cNvSpPr>
            <a:spLocks/>
          </p:cNvSpPr>
          <p:nvPr/>
        </p:nvSpPr>
        <p:spPr bwMode="auto">
          <a:xfrm rot="5400000">
            <a:off x="6575953" y="4528405"/>
            <a:ext cx="240565" cy="252028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142999" y="338666"/>
            <a:ext cx="3666067" cy="82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4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78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Министерство имущественных отношений и инвестиционной политики Кировской области</a:t>
            </a:r>
            <a:endParaRPr lang="ru-RU" sz="1400" dirty="0">
              <a:solidFill>
                <a:srgbClr val="C00000"/>
              </a:solidFill>
              <a:effectLst>
                <a:glow rad="101600">
                  <a:schemeClr val="bg1">
                    <a:alpha val="78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310019" y="122730"/>
            <a:ext cx="3623864" cy="1017158"/>
          </a:xfrm>
          <a:prstGeom prst="rect">
            <a:avLst/>
          </a:prstGeom>
        </p:spPr>
        <p:txBody>
          <a:bodyPr lIns="82945" tIns="41473" rIns="82945" bIns="41473" anchor="ctr"/>
          <a:lstStyle>
            <a:lvl1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1536700" indent="-215900" algn="l" defTabSz="449263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1993900" indent="-215900" algn="l" defTabSz="449263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2451100" indent="-215900" algn="l" defTabSz="449263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2908300" indent="-215900" algn="l" defTabSz="449263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Объемы финансирования Государственной программы  </a:t>
            </a:r>
          </a:p>
          <a:p>
            <a:pPr algn="ctr"/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 2013-2020 </a:t>
            </a:r>
            <a:r>
              <a:rPr lang="ru-RU" sz="1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28566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3497" y="199717"/>
            <a:ext cx="3712731" cy="1011015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Итоги реализация </a:t>
            </a:r>
            <a:b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государственной программы </a:t>
            </a:r>
            <a:b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 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71768736"/>
              </p:ext>
            </p:extLst>
          </p:nvPr>
        </p:nvGraphicFramePr>
        <p:xfrm>
          <a:off x="179512" y="1412776"/>
          <a:ext cx="432048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13576509"/>
              </p:ext>
            </p:extLst>
          </p:nvPr>
        </p:nvGraphicFramePr>
        <p:xfrm>
          <a:off x="4402584" y="1230702"/>
          <a:ext cx="460851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2" name="Picture 2" descr="C:\Users\ZholobovaEN\Desktop\OLD\Картинки\доход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85792"/>
            <a:ext cx="201622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142999" y="338666"/>
            <a:ext cx="3666067" cy="82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4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78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Министерство имущественных отношений и инвестиционной политики Кировской области</a:t>
            </a:r>
            <a:endParaRPr lang="ru-RU" sz="1400" dirty="0">
              <a:solidFill>
                <a:srgbClr val="C00000"/>
              </a:solidFill>
              <a:effectLst>
                <a:glow rad="101600">
                  <a:schemeClr val="bg1">
                    <a:alpha val="78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34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988495995"/>
              </p:ext>
            </p:extLst>
          </p:nvPr>
        </p:nvGraphicFramePr>
        <p:xfrm>
          <a:off x="179512" y="2132856"/>
          <a:ext cx="878497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5276152" y="148130"/>
            <a:ext cx="3623864" cy="1017158"/>
          </a:xfrm>
          <a:prstGeom prst="rect">
            <a:avLst/>
          </a:prstGeom>
        </p:spPr>
        <p:txBody>
          <a:bodyPr lIns="82945" tIns="41473" rIns="82945" bIns="41473" anchor="ctr"/>
          <a:lstStyle>
            <a:lvl1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1536700" indent="-215900" algn="l" defTabSz="449263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1993900" indent="-215900" algn="l" defTabSz="449263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2451100" indent="-215900" algn="l" defTabSz="449263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2908300" indent="-215900" algn="l" defTabSz="449263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Расходования средств </a:t>
            </a:r>
          </a:p>
          <a:p>
            <a:pPr algn="ctr"/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мероприятиям </a:t>
            </a:r>
          </a:p>
          <a:p>
            <a:pPr algn="ctr"/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Государственной программы</a:t>
            </a:r>
          </a:p>
        </p:txBody>
      </p:sp>
      <p:sp>
        <p:nvSpPr>
          <p:cNvPr id="4" name="AutoShape 2" descr="Картинки по запросу картинки на тему имущест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картинки на тему имуществ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картинки на тему имуществ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Картинки по запросу картинки на тему имущест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340553"/>
            <a:ext cx="3599185" cy="197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 картинки на тему имуществ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946" y="1268760"/>
            <a:ext cx="1877047" cy="124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142999" y="338666"/>
            <a:ext cx="3666067" cy="82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4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78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Министерство имущественных отношений и инвестиционной политики Кировской области</a:t>
            </a:r>
            <a:endParaRPr lang="ru-RU" sz="1400" dirty="0">
              <a:solidFill>
                <a:srgbClr val="C00000"/>
              </a:solidFill>
              <a:effectLst>
                <a:glow rad="101600">
                  <a:schemeClr val="bg1">
                    <a:alpha val="78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165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040" y="332656"/>
            <a:ext cx="408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Результаты реализации </a:t>
            </a:r>
          </a:p>
          <a:p>
            <a:pPr algn="ctr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Государственной программы в 2017 году</a:t>
            </a: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1363" y="1340768"/>
            <a:ext cx="8239276" cy="76021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2FE82">
                  <a:tint val="66000"/>
                  <a:satMod val="160000"/>
                </a:srgbClr>
              </a:gs>
              <a:gs pos="50000">
                <a:srgbClr val="A2FE82">
                  <a:tint val="44500"/>
                  <a:satMod val="160000"/>
                </a:srgbClr>
              </a:gs>
              <a:gs pos="100000">
                <a:srgbClr val="A2FE82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bg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Прогнозный план  (программа) приватизации государственного имущества Кировской </a:t>
            </a:r>
            <a:r>
              <a:rPr lang="ru-RU" sz="1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области </a:t>
            </a:r>
          </a:p>
          <a:p>
            <a:pPr algn="ctr"/>
            <a:r>
              <a:rPr lang="ru-RU" sz="1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2017 год и на плановый период 2018-2019 годов, утвержден  постановлением Правительства Кировской области от 24.10.2016 № 22/139</a:t>
            </a:r>
            <a:endParaRPr lang="ru-RU" sz="1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0373" y="2211710"/>
            <a:ext cx="3284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Основные способы приватизации</a:t>
            </a:r>
            <a:endParaRPr lang="ru-RU" sz="1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50456"/>
              </p:ext>
            </p:extLst>
          </p:nvPr>
        </p:nvGraphicFramePr>
        <p:xfrm>
          <a:off x="4619470" y="2492897"/>
          <a:ext cx="4246347" cy="1542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666"/>
                <a:gridCol w="1599790"/>
                <a:gridCol w="1469891"/>
              </a:tblGrid>
              <a:tr h="40624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Торги </a:t>
                      </a:r>
                      <a:endParaRPr lang="ru-RU" sz="12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48000">
                          <a:srgbClr val="A2FE82"/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Объявленные,  ед. </a:t>
                      </a:r>
                      <a:endParaRPr lang="ru-RU" sz="12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48000">
                          <a:srgbClr val="A2FE82"/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Состоявшиеся, ед. </a:t>
                      </a:r>
                      <a:endParaRPr lang="ru-RU" sz="12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48000">
                          <a:srgbClr val="A2FE82"/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7083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Аукцион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48000">
                          <a:srgbClr val="A2FE82"/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48000">
                          <a:srgbClr val="A2FE82"/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48000">
                          <a:srgbClr val="A2FE82"/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2990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Публичное предложение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48000">
                          <a:srgbClr val="A2FE82"/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48000">
                          <a:srgbClr val="A2FE82"/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48000">
                          <a:srgbClr val="A2FE82"/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0518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Конкурс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48000">
                          <a:srgbClr val="A2FE82"/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48000">
                          <a:srgbClr val="A2FE82"/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48000">
                          <a:srgbClr val="A2FE82"/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509451845"/>
              </p:ext>
            </p:extLst>
          </p:nvPr>
        </p:nvGraphicFramePr>
        <p:xfrm>
          <a:off x="4639733" y="4077073"/>
          <a:ext cx="4233334" cy="2459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21804" y="2206183"/>
            <a:ext cx="4067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от приватизации государственного имущества Кировской области в разрезе способов приватизации,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21,7 млн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248936305"/>
              </p:ext>
            </p:extLst>
          </p:nvPr>
        </p:nvGraphicFramePr>
        <p:xfrm>
          <a:off x="420723" y="2924944"/>
          <a:ext cx="413995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408209"/>
            <a:ext cx="1872208" cy="133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142999" y="338666"/>
            <a:ext cx="3666067" cy="82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4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78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Министерство имущественных отношений и инвестиционной политики Кировской области</a:t>
            </a:r>
            <a:endParaRPr lang="ru-RU" sz="1400" dirty="0">
              <a:solidFill>
                <a:srgbClr val="C00000"/>
              </a:solidFill>
              <a:effectLst>
                <a:glow rad="101600">
                  <a:schemeClr val="bg1">
                    <a:alpha val="78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948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142999" y="338666"/>
            <a:ext cx="3666067" cy="82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4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78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Министерство имущественных отношений и инвестиционной политики Кировской области</a:t>
            </a:r>
            <a:endParaRPr lang="ru-RU" sz="1400" dirty="0">
              <a:solidFill>
                <a:srgbClr val="C00000"/>
              </a:solidFill>
              <a:effectLst>
                <a:glow rad="101600">
                  <a:schemeClr val="bg1">
                    <a:alpha val="78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332656"/>
            <a:ext cx="408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Результаты 2017 года</a:t>
            </a:r>
          </a:p>
          <a:p>
            <a:pPr algn="ctr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Создание бюджетного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учреждения</a:t>
            </a: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87681" y="1196752"/>
            <a:ext cx="8226720" cy="7920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Государственное задание на 2017 год для КОГБУ «Вятка-Кадастр</a:t>
            </a:r>
            <a:b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(приказ Министерства государственного имущества Кировской области                                       от 13.03.2017 г. № 20/П)</a:t>
            </a:r>
            <a:endParaRPr lang="ru-RU" altLang="ru-RU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4720412"/>
              </p:ext>
            </p:extLst>
          </p:nvPr>
        </p:nvGraphicFramePr>
        <p:xfrm>
          <a:off x="846720" y="2122783"/>
          <a:ext cx="8164800" cy="3922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188671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88640"/>
            <a:ext cx="3888433" cy="890454"/>
          </a:xfrm>
        </p:spPr>
        <p:txBody>
          <a:bodyPr/>
          <a:lstStyle/>
          <a:p>
            <a:pPr algn="ctr">
              <a:defRPr/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границ МО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Кировской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</a:p>
        </p:txBody>
      </p:sp>
      <p:pic>
        <p:nvPicPr>
          <p:cNvPr id="1026" name="Picture 2" descr="Картинки по запросу карта кировской обла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06" y="1628800"/>
            <a:ext cx="339031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4"/>
          <p:cNvSpPr/>
          <p:nvPr/>
        </p:nvSpPr>
        <p:spPr>
          <a:xfrm>
            <a:off x="1790696" y="1371612"/>
            <a:ext cx="5380538" cy="991409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20320" rIns="30480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kern="1200" dirty="0">
              <a:solidFill>
                <a:srgbClr val="000099"/>
              </a:solidFill>
              <a:latin typeface="+mj-lt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37439300"/>
              </p:ext>
            </p:extLst>
          </p:nvPr>
        </p:nvGraphicFramePr>
        <p:xfrm>
          <a:off x="3851920" y="1268760"/>
          <a:ext cx="496855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06" y="4869160"/>
            <a:ext cx="2670234" cy="177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5445224"/>
            <a:ext cx="1796604" cy="119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142999" y="338666"/>
            <a:ext cx="3666067" cy="82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4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78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Министерство имущественных отношений и инвестиционной политики Кировской области</a:t>
            </a:r>
            <a:endParaRPr lang="ru-RU" sz="1400" dirty="0">
              <a:solidFill>
                <a:srgbClr val="C00000"/>
              </a:solidFill>
              <a:effectLst>
                <a:glow rad="101600">
                  <a:schemeClr val="bg1">
                    <a:alpha val="78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91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76" y="1268760"/>
            <a:ext cx="8240912" cy="511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576" y="1700808"/>
            <a:ext cx="7906291" cy="659661"/>
          </a:xfr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pPr algn="ctr">
              <a:defRPr/>
            </a:pPr>
            <a:r>
              <a:rPr lang="ru-RU" sz="2300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Налоговый кодекс Российской Федерации</a:t>
            </a:r>
            <a:br>
              <a:rPr lang="ru-RU" sz="2300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Статья 378.2.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9250" y="3728488"/>
            <a:ext cx="7901216" cy="1088917"/>
          </a:xfrm>
          <a:prstGeom prst="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lIns="82945" tIns="41473" rIns="82945" bIns="41473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Кировской области от 09.11.2015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69/729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«Об утверждении Порядка определения вида фактического использования зданий (строений, сооружений) и помещений, расположенных на территории Кировской области, для целей налогообложения»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723576" y="2700946"/>
            <a:ext cx="7969704" cy="643883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82945" tIns="41473" rIns="82945" bIns="41473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 Кировской области от 27.11.2003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209-ЗО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налоге на имущество организаций в Кировской области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510" y="3311928"/>
            <a:ext cx="603834" cy="416560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510" y="4843816"/>
            <a:ext cx="603835" cy="385384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/>
        </p:spPr>
      </p:pic>
      <p:sp>
        <p:nvSpPr>
          <p:cNvPr id="11" name="Прямоугольник 10"/>
          <p:cNvSpPr/>
          <p:nvPr/>
        </p:nvSpPr>
        <p:spPr bwMode="auto">
          <a:xfrm>
            <a:off x="1693703" y="5229200"/>
            <a:ext cx="6120680" cy="1039108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82945" tIns="41473" rIns="82945" bIns="41473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Включено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перечень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1071 объектов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(распоряжение министерства гос. имущества Кировской области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23.12.2016 № 06-1338)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Картинки по запросу картинки для презентации стрелы график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Картинки по запросу картинки для презентации стрелы график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44032" y="133711"/>
            <a:ext cx="41204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Результаты 2017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перечня объектов недвижимого имущества в целях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налогообложения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577887"/>
            <a:ext cx="1337321" cy="103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383" y="4577887"/>
            <a:ext cx="1222113" cy="106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1142999" y="338666"/>
            <a:ext cx="3666067" cy="82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4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78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Министерство имущественных отношений и инвестиционной политики Кировской области</a:t>
            </a:r>
            <a:endParaRPr lang="ru-RU" sz="1400" dirty="0">
              <a:solidFill>
                <a:srgbClr val="C00000"/>
              </a:solidFill>
              <a:effectLst>
                <a:glow rad="101600">
                  <a:schemeClr val="bg1">
                    <a:alpha val="78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37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Оформление по умолчанию">
  <a:themeElements>
    <a:clrScheme name="1111">
      <a:dk1>
        <a:sysClr val="windowText" lastClr="000000"/>
      </a:dk1>
      <a:lt1>
        <a:sysClr val="window" lastClr="FFFFFF"/>
      </a:lt1>
      <a:dk2>
        <a:srgbClr val="46566D"/>
      </a:dk2>
      <a:lt2>
        <a:srgbClr val="DBF5F9"/>
      </a:lt2>
      <a:accent1>
        <a:srgbClr val="498CB9"/>
      </a:accent1>
      <a:accent2>
        <a:srgbClr val="4DAB89"/>
      </a:accent2>
      <a:accent3>
        <a:srgbClr val="E69C2F"/>
      </a:accent3>
      <a:accent4>
        <a:srgbClr val="EE2835"/>
      </a:accent4>
      <a:accent5>
        <a:srgbClr val="8F4E79"/>
      </a:accent5>
      <a:accent6>
        <a:srgbClr val="9DC45A"/>
      </a:accent6>
      <a:hlink>
        <a:srgbClr val="002060"/>
      </a:hlink>
      <a:folHlink>
        <a:srgbClr val="0070C0"/>
      </a:folHlink>
    </a:clrScheme>
    <a:fontScheme name="Минздрав КО">
      <a:majorFont>
        <a:latin typeface="Trebuchet MS"/>
        <a:ea typeface=""/>
        <a:cs typeface="Arial"/>
      </a:majorFont>
      <a:minorFont>
        <a:latin typeface="Cambri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6931</TotalTime>
  <Words>736</Words>
  <Application>Microsoft Office PowerPoint</Application>
  <PresentationFormat>Экран (4:3)</PresentationFormat>
  <Paragraphs>124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Оформление по умолчанию</vt:lpstr>
      <vt:lpstr>Начальная</vt:lpstr>
      <vt:lpstr>Государственная программа «Управление государственным имуществом» на 2013-2020 годы итоги реализации за 2017 год</vt:lpstr>
      <vt:lpstr>Презентация PowerPoint</vt:lpstr>
      <vt:lpstr>Презентация PowerPoint</vt:lpstr>
      <vt:lpstr>Итоги реализация  государственной программы  за  2017 год</vt:lpstr>
      <vt:lpstr>Презентация PowerPoint</vt:lpstr>
      <vt:lpstr>Презентация PowerPoint</vt:lpstr>
      <vt:lpstr>Презентация PowerPoint</vt:lpstr>
      <vt:lpstr>Описание границ МО  Кировской области</vt:lpstr>
      <vt:lpstr>Налоговый кодекс Российской Федерации Статья 378.2.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Meh</dc:creator>
  <cp:lastModifiedBy>Алеся Михайловна Пархоц</cp:lastModifiedBy>
  <cp:revision>1329</cp:revision>
  <cp:lastPrinted>2018-03-19T15:55:14Z</cp:lastPrinted>
  <dcterms:created xsi:type="dcterms:W3CDTF">2016-04-13T10:34:04Z</dcterms:created>
  <dcterms:modified xsi:type="dcterms:W3CDTF">2018-03-27T14:53:59Z</dcterms:modified>
</cp:coreProperties>
</file>